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8" r:id="rId3"/>
    <p:sldId id="257" r:id="rId4"/>
    <p:sldId id="266" r:id="rId5"/>
    <p:sldId id="259" r:id="rId6"/>
    <p:sldId id="260" r:id="rId7"/>
    <p:sldId id="269" r:id="rId8"/>
    <p:sldId id="261" r:id="rId9"/>
    <p:sldId id="264" r:id="rId10"/>
    <p:sldId id="263" r:id="rId11"/>
    <p:sldId id="267" r:id="rId12"/>
    <p:sldId id="270"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sitsi Lenake" initials="TL" lastIdx="7" clrIdx="0">
    <p:extLst>
      <p:ext uri="{19B8F6BF-5375-455C-9EA6-DF929625EA0E}">
        <p15:presenceInfo xmlns:p15="http://schemas.microsoft.com/office/powerpoint/2012/main" userId="39ba9f3d8836a64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485" autoAdjust="0"/>
    <p:restoredTop sz="94660"/>
  </p:normalViewPr>
  <p:slideViewPr>
    <p:cSldViewPr snapToGrid="0">
      <p:cViewPr varScale="1">
        <p:scale>
          <a:sx n="69" d="100"/>
          <a:sy n="69" d="100"/>
        </p:scale>
        <p:origin x="96" y="13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8-18T10:51:54.744" idx="6">
    <p:pos x="10" y="10"/>
    <p:text>The logos at the bottom left corner must havea caption below that says, registered with the rose foundation and Norsa-SA</p:text>
    <p:extLst>
      <p:ext uri="{C676402C-5697-4E1C-873F-D02D1690AC5C}">
        <p15:threadingInfo xmlns:p15="http://schemas.microsoft.com/office/powerpoint/2012/main" timeZoneBias="-1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08-18T10:50:50.292" idx="5">
    <p:pos x="10" y="10"/>
    <p:text>I want this slide to have the logo where the oil pic is but i could not get it ther, maybe you can try. still keep the oil picin the mix</p:text>
    <p:extLst>
      <p:ext uri="{C676402C-5697-4E1C-873F-D02D1690AC5C}">
        <p15:threadingInfo xmlns:p15="http://schemas.microsoft.com/office/powerpoint/2012/main" timeZoneBias="-12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08-18T10:48:34.917" idx="3">
    <p:pos x="10" y="10"/>
    <p:text>I have added original pics at on the last lide for you to use if needed</p:text>
    <p:extLst>
      <p:ext uri="{C676402C-5697-4E1C-873F-D02D1690AC5C}">
        <p15:threadingInfo xmlns:p15="http://schemas.microsoft.com/office/powerpoint/2012/main" timeZoneBias="-120"/>
      </p:ext>
    </p:extLst>
  </p:cm>
  <p:cm authorId="1" dt="2020-08-18T10:49:49.345" idx="4">
    <p:pos x="146" y="146"/>
    <p:text/>
    <p:extLst>
      <p:ext uri="{C676402C-5697-4E1C-873F-D02D1690AC5C}">
        <p15:threadingInfo xmlns:p15="http://schemas.microsoft.com/office/powerpoint/2012/main" timeZoneBias="-12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0-08-17T16:56:57.542" idx="1">
    <p:pos x="10" y="10"/>
    <p:text>Pictures to be sliding in with the words</p:text>
    <p:extLst>
      <p:ext uri="{C676402C-5697-4E1C-873F-D02D1690AC5C}">
        <p15:threadingInfo xmlns:p15="http://schemas.microsoft.com/office/powerpoint/2012/main" timeZoneBias="-12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0-08-18T10:47:21.267" idx="2">
    <p:pos x="10" y="10"/>
    <p:text>Logo should read BMMJ if you are able to rectify for us please do as the person that was doing it has ghosted Joy</p:text>
    <p:extLst>
      <p:ext uri="{C676402C-5697-4E1C-873F-D02D1690AC5C}">
        <p15:threadingInfo xmlns:p15="http://schemas.microsoft.com/office/powerpoint/2012/main" timeZoneBias="-12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0-08-18T11:11:13.727" idx="7">
    <p:pos x="10" y="10"/>
    <p:text>Pics to be used on website descretionaryly</p:text>
    <p:extLst>
      <p:ext uri="{C676402C-5697-4E1C-873F-D02D1690AC5C}">
        <p15:threadingInfo xmlns:p15="http://schemas.microsoft.com/office/powerpoint/2012/main" timeZoneBias="-12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4F5130D-353F-44B3-93F9-4F66E84F6AA9}" type="datetimeFigureOut">
              <a:rPr lang="en-ZA" smtClean="0"/>
              <a:t>2020/08/15</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F34DD45B-D32D-4672-9890-E4A400C569A7}" type="slidenum">
              <a:rPr lang="en-ZA" smtClean="0"/>
              <a:t>‹#›</a:t>
            </a:fld>
            <a:endParaRPr lang="en-ZA"/>
          </a:p>
        </p:txBody>
      </p:sp>
    </p:spTree>
    <p:extLst>
      <p:ext uri="{BB962C8B-B14F-4D97-AF65-F5344CB8AC3E}">
        <p14:creationId xmlns:p14="http://schemas.microsoft.com/office/powerpoint/2010/main" val="37864318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F5130D-353F-44B3-93F9-4F66E84F6AA9}" type="datetimeFigureOut">
              <a:rPr lang="en-ZA" smtClean="0"/>
              <a:t>2020/08/15</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F34DD45B-D32D-4672-9890-E4A400C569A7}" type="slidenum">
              <a:rPr lang="en-ZA" smtClean="0"/>
              <a:t>‹#›</a:t>
            </a:fld>
            <a:endParaRPr lang="en-ZA"/>
          </a:p>
        </p:txBody>
      </p:sp>
    </p:spTree>
    <p:extLst>
      <p:ext uri="{BB962C8B-B14F-4D97-AF65-F5344CB8AC3E}">
        <p14:creationId xmlns:p14="http://schemas.microsoft.com/office/powerpoint/2010/main" val="244054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F5130D-353F-44B3-93F9-4F66E84F6AA9}" type="datetimeFigureOut">
              <a:rPr lang="en-ZA" smtClean="0"/>
              <a:t>2020/08/15</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F34DD45B-D32D-4672-9890-E4A400C569A7}" type="slidenum">
              <a:rPr lang="en-ZA" smtClean="0"/>
              <a:t>‹#›</a:t>
            </a:fld>
            <a:endParaRPr lang="en-ZA"/>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2238208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F5130D-353F-44B3-93F9-4F66E84F6AA9}" type="datetimeFigureOut">
              <a:rPr lang="en-ZA" smtClean="0"/>
              <a:t>2020/08/15</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F34DD45B-D32D-4672-9890-E4A400C569A7}" type="slidenum">
              <a:rPr lang="en-ZA" smtClean="0"/>
              <a:t>‹#›</a:t>
            </a:fld>
            <a:endParaRPr lang="en-ZA"/>
          </a:p>
        </p:txBody>
      </p:sp>
    </p:spTree>
    <p:extLst>
      <p:ext uri="{BB962C8B-B14F-4D97-AF65-F5344CB8AC3E}">
        <p14:creationId xmlns:p14="http://schemas.microsoft.com/office/powerpoint/2010/main" val="1356023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F5130D-353F-44B3-93F9-4F66E84F6AA9}" type="datetimeFigureOut">
              <a:rPr lang="en-ZA" smtClean="0"/>
              <a:t>2020/08/15</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F34DD45B-D32D-4672-9890-E4A400C569A7}" type="slidenum">
              <a:rPr lang="en-ZA" smtClean="0"/>
              <a:t>‹#›</a:t>
            </a:fld>
            <a:endParaRPr lang="en-ZA"/>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1359732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F5130D-353F-44B3-93F9-4F66E84F6AA9}" type="datetimeFigureOut">
              <a:rPr lang="en-ZA" smtClean="0"/>
              <a:t>2020/08/15</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F34DD45B-D32D-4672-9890-E4A400C569A7}" type="slidenum">
              <a:rPr lang="en-ZA" smtClean="0"/>
              <a:t>‹#›</a:t>
            </a:fld>
            <a:endParaRPr lang="en-ZA"/>
          </a:p>
        </p:txBody>
      </p:sp>
    </p:spTree>
    <p:extLst>
      <p:ext uri="{BB962C8B-B14F-4D97-AF65-F5344CB8AC3E}">
        <p14:creationId xmlns:p14="http://schemas.microsoft.com/office/powerpoint/2010/main" val="25829714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F5130D-353F-44B3-93F9-4F66E84F6AA9}" type="datetimeFigureOut">
              <a:rPr lang="en-ZA" smtClean="0"/>
              <a:t>2020/08/15</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F34DD45B-D32D-4672-9890-E4A400C569A7}" type="slidenum">
              <a:rPr lang="en-ZA" smtClean="0"/>
              <a:t>‹#›</a:t>
            </a:fld>
            <a:endParaRPr lang="en-ZA"/>
          </a:p>
        </p:txBody>
      </p:sp>
    </p:spTree>
    <p:extLst>
      <p:ext uri="{BB962C8B-B14F-4D97-AF65-F5344CB8AC3E}">
        <p14:creationId xmlns:p14="http://schemas.microsoft.com/office/powerpoint/2010/main" val="14461971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F5130D-353F-44B3-93F9-4F66E84F6AA9}" type="datetimeFigureOut">
              <a:rPr lang="en-ZA" smtClean="0"/>
              <a:t>2020/08/15</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F34DD45B-D32D-4672-9890-E4A400C569A7}" type="slidenum">
              <a:rPr lang="en-ZA" smtClean="0"/>
              <a:t>‹#›</a:t>
            </a:fld>
            <a:endParaRPr lang="en-ZA"/>
          </a:p>
        </p:txBody>
      </p:sp>
    </p:spTree>
    <p:extLst>
      <p:ext uri="{BB962C8B-B14F-4D97-AF65-F5344CB8AC3E}">
        <p14:creationId xmlns:p14="http://schemas.microsoft.com/office/powerpoint/2010/main" val="10229704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F5130D-353F-44B3-93F9-4F66E84F6AA9}" type="datetimeFigureOut">
              <a:rPr lang="en-ZA" smtClean="0"/>
              <a:t>2020/08/15</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F34DD45B-D32D-4672-9890-E4A400C569A7}" type="slidenum">
              <a:rPr lang="en-ZA" smtClean="0"/>
              <a:t>‹#›</a:t>
            </a:fld>
            <a:endParaRPr lang="en-ZA"/>
          </a:p>
        </p:txBody>
      </p:sp>
    </p:spTree>
    <p:extLst>
      <p:ext uri="{BB962C8B-B14F-4D97-AF65-F5344CB8AC3E}">
        <p14:creationId xmlns:p14="http://schemas.microsoft.com/office/powerpoint/2010/main" val="34531373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F5130D-353F-44B3-93F9-4F66E84F6AA9}" type="datetimeFigureOut">
              <a:rPr lang="en-ZA" smtClean="0"/>
              <a:t>2020/08/15</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F34DD45B-D32D-4672-9890-E4A400C569A7}" type="slidenum">
              <a:rPr lang="en-ZA" smtClean="0"/>
              <a:t>‹#›</a:t>
            </a:fld>
            <a:endParaRPr lang="en-ZA"/>
          </a:p>
        </p:txBody>
      </p:sp>
    </p:spTree>
    <p:extLst>
      <p:ext uri="{BB962C8B-B14F-4D97-AF65-F5344CB8AC3E}">
        <p14:creationId xmlns:p14="http://schemas.microsoft.com/office/powerpoint/2010/main" val="4893030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4F5130D-353F-44B3-93F9-4F66E84F6AA9}" type="datetimeFigureOut">
              <a:rPr lang="en-ZA" smtClean="0"/>
              <a:t>2020/08/15</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F34DD45B-D32D-4672-9890-E4A400C569A7}" type="slidenum">
              <a:rPr lang="en-ZA" smtClean="0"/>
              <a:t>‹#›</a:t>
            </a:fld>
            <a:endParaRPr lang="en-ZA"/>
          </a:p>
        </p:txBody>
      </p:sp>
    </p:spTree>
    <p:extLst>
      <p:ext uri="{BB962C8B-B14F-4D97-AF65-F5344CB8AC3E}">
        <p14:creationId xmlns:p14="http://schemas.microsoft.com/office/powerpoint/2010/main" val="47901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4F5130D-353F-44B3-93F9-4F66E84F6AA9}" type="datetimeFigureOut">
              <a:rPr lang="en-ZA" smtClean="0"/>
              <a:t>2020/08/15</a:t>
            </a:fld>
            <a:endParaRPr lang="en-ZA"/>
          </a:p>
        </p:txBody>
      </p:sp>
      <p:sp>
        <p:nvSpPr>
          <p:cNvPr id="8" name="Footer Placeholder 7"/>
          <p:cNvSpPr>
            <a:spLocks noGrp="1"/>
          </p:cNvSpPr>
          <p:nvPr>
            <p:ph type="ftr" sz="quarter" idx="11"/>
          </p:nvPr>
        </p:nvSpPr>
        <p:spPr/>
        <p:txBody>
          <a:bodyPr/>
          <a:lstStyle/>
          <a:p>
            <a:endParaRPr lang="en-ZA"/>
          </a:p>
        </p:txBody>
      </p:sp>
      <p:sp>
        <p:nvSpPr>
          <p:cNvPr id="9" name="Slide Number Placeholder 8"/>
          <p:cNvSpPr>
            <a:spLocks noGrp="1"/>
          </p:cNvSpPr>
          <p:nvPr>
            <p:ph type="sldNum" sz="quarter" idx="12"/>
          </p:nvPr>
        </p:nvSpPr>
        <p:spPr/>
        <p:txBody>
          <a:bodyPr/>
          <a:lstStyle/>
          <a:p>
            <a:fld id="{F34DD45B-D32D-4672-9890-E4A400C569A7}" type="slidenum">
              <a:rPr lang="en-ZA" smtClean="0"/>
              <a:t>‹#›</a:t>
            </a:fld>
            <a:endParaRPr lang="en-ZA"/>
          </a:p>
        </p:txBody>
      </p:sp>
    </p:spTree>
    <p:extLst>
      <p:ext uri="{BB962C8B-B14F-4D97-AF65-F5344CB8AC3E}">
        <p14:creationId xmlns:p14="http://schemas.microsoft.com/office/powerpoint/2010/main" val="34447434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4F5130D-353F-44B3-93F9-4F66E84F6AA9}" type="datetimeFigureOut">
              <a:rPr lang="en-ZA" smtClean="0"/>
              <a:t>2020/08/15</a:t>
            </a:fld>
            <a:endParaRPr lang="en-ZA"/>
          </a:p>
        </p:txBody>
      </p:sp>
      <p:sp>
        <p:nvSpPr>
          <p:cNvPr id="4" name="Footer Placeholder 3"/>
          <p:cNvSpPr>
            <a:spLocks noGrp="1"/>
          </p:cNvSpPr>
          <p:nvPr>
            <p:ph type="ftr" sz="quarter" idx="11"/>
          </p:nvPr>
        </p:nvSpPr>
        <p:spPr/>
        <p:txBody>
          <a:bodyPr/>
          <a:lstStyle/>
          <a:p>
            <a:endParaRPr lang="en-ZA"/>
          </a:p>
        </p:txBody>
      </p:sp>
      <p:sp>
        <p:nvSpPr>
          <p:cNvPr id="5" name="Slide Number Placeholder 4"/>
          <p:cNvSpPr>
            <a:spLocks noGrp="1"/>
          </p:cNvSpPr>
          <p:nvPr>
            <p:ph type="sldNum" sz="quarter" idx="12"/>
          </p:nvPr>
        </p:nvSpPr>
        <p:spPr/>
        <p:txBody>
          <a:bodyPr/>
          <a:lstStyle/>
          <a:p>
            <a:fld id="{F34DD45B-D32D-4672-9890-E4A400C569A7}" type="slidenum">
              <a:rPr lang="en-ZA" smtClean="0"/>
              <a:t>‹#›</a:t>
            </a:fld>
            <a:endParaRPr lang="en-ZA"/>
          </a:p>
        </p:txBody>
      </p:sp>
    </p:spTree>
    <p:extLst>
      <p:ext uri="{BB962C8B-B14F-4D97-AF65-F5344CB8AC3E}">
        <p14:creationId xmlns:p14="http://schemas.microsoft.com/office/powerpoint/2010/main" val="4011246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4F5130D-353F-44B3-93F9-4F66E84F6AA9}" type="datetimeFigureOut">
              <a:rPr lang="en-ZA" smtClean="0"/>
              <a:t>2020/08/15</a:t>
            </a:fld>
            <a:endParaRPr lang="en-ZA"/>
          </a:p>
        </p:txBody>
      </p:sp>
      <p:sp>
        <p:nvSpPr>
          <p:cNvPr id="3" name="Footer Placeholder 2"/>
          <p:cNvSpPr>
            <a:spLocks noGrp="1"/>
          </p:cNvSpPr>
          <p:nvPr>
            <p:ph type="ftr" sz="quarter" idx="11"/>
          </p:nvPr>
        </p:nvSpPr>
        <p:spPr/>
        <p:txBody>
          <a:bodyPr/>
          <a:lstStyle/>
          <a:p>
            <a:endParaRPr lang="en-ZA"/>
          </a:p>
        </p:txBody>
      </p:sp>
      <p:sp>
        <p:nvSpPr>
          <p:cNvPr id="4" name="Slide Number Placeholder 3"/>
          <p:cNvSpPr>
            <a:spLocks noGrp="1"/>
          </p:cNvSpPr>
          <p:nvPr>
            <p:ph type="sldNum" sz="quarter" idx="12"/>
          </p:nvPr>
        </p:nvSpPr>
        <p:spPr/>
        <p:txBody>
          <a:bodyPr/>
          <a:lstStyle/>
          <a:p>
            <a:fld id="{F34DD45B-D32D-4672-9890-E4A400C569A7}" type="slidenum">
              <a:rPr lang="en-ZA" smtClean="0"/>
              <a:t>‹#›</a:t>
            </a:fld>
            <a:endParaRPr lang="en-ZA"/>
          </a:p>
        </p:txBody>
      </p:sp>
    </p:spTree>
    <p:extLst>
      <p:ext uri="{BB962C8B-B14F-4D97-AF65-F5344CB8AC3E}">
        <p14:creationId xmlns:p14="http://schemas.microsoft.com/office/powerpoint/2010/main" val="19403740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4F5130D-353F-44B3-93F9-4F66E84F6AA9}" type="datetimeFigureOut">
              <a:rPr lang="en-ZA" smtClean="0"/>
              <a:t>2020/08/15</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F34DD45B-D32D-4672-9890-E4A400C569A7}" type="slidenum">
              <a:rPr lang="en-ZA" smtClean="0"/>
              <a:t>‹#›</a:t>
            </a:fld>
            <a:endParaRPr lang="en-ZA"/>
          </a:p>
        </p:txBody>
      </p:sp>
    </p:spTree>
    <p:extLst>
      <p:ext uri="{BB962C8B-B14F-4D97-AF65-F5344CB8AC3E}">
        <p14:creationId xmlns:p14="http://schemas.microsoft.com/office/powerpoint/2010/main" val="32677362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4F5130D-353F-44B3-93F9-4F66E84F6AA9}" type="datetimeFigureOut">
              <a:rPr lang="en-ZA" smtClean="0"/>
              <a:t>2020/08/15</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F34DD45B-D32D-4672-9890-E4A400C569A7}" type="slidenum">
              <a:rPr lang="en-ZA" smtClean="0"/>
              <a:t>‹#›</a:t>
            </a:fld>
            <a:endParaRPr lang="en-ZA"/>
          </a:p>
        </p:txBody>
      </p:sp>
    </p:spTree>
    <p:extLst>
      <p:ext uri="{BB962C8B-B14F-4D97-AF65-F5344CB8AC3E}">
        <p14:creationId xmlns:p14="http://schemas.microsoft.com/office/powerpoint/2010/main" val="23962945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4F5130D-353F-44B3-93F9-4F66E84F6AA9}" type="datetimeFigureOut">
              <a:rPr lang="en-ZA" smtClean="0"/>
              <a:t>2020/08/15</a:t>
            </a:fld>
            <a:endParaRPr lang="en-ZA"/>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ZA"/>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F34DD45B-D32D-4672-9890-E4A400C569A7}" type="slidenum">
              <a:rPr lang="en-ZA" smtClean="0"/>
              <a:t>‹#›</a:t>
            </a:fld>
            <a:endParaRPr lang="en-ZA"/>
          </a:p>
        </p:txBody>
      </p:sp>
    </p:spTree>
    <p:extLst>
      <p:ext uri="{BB962C8B-B14F-4D97-AF65-F5344CB8AC3E}">
        <p14:creationId xmlns:p14="http://schemas.microsoft.com/office/powerpoint/2010/main" val="217564128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comments" Target="../comments/comment1.xml"/><Relationship Id="rId2" Type="http://schemas.openxmlformats.org/officeDocument/2006/relationships/image" Target="../media/image1.png"/><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5" Type="http://schemas.openxmlformats.org/officeDocument/2006/relationships/comments" Target="../comments/comment5.xml"/><Relationship Id="rId4" Type="http://schemas.openxmlformats.org/officeDocument/2006/relationships/image" Target="../media/image30.png"/></Relationships>
</file>

<file path=ppt/slides/_rels/slide11.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15.png"/><Relationship Id="rId7" Type="http://schemas.openxmlformats.org/officeDocument/2006/relationships/image" Target="../media/image33.png"/><Relationship Id="rId12" Type="http://schemas.openxmlformats.org/officeDocument/2006/relationships/comments" Target="../comments/comment6.xml"/><Relationship Id="rId2" Type="http://schemas.openxmlformats.org/officeDocument/2006/relationships/image" Target="../media/image17.png"/><Relationship Id="rId1" Type="http://schemas.openxmlformats.org/officeDocument/2006/relationships/slideLayout" Target="../slideLayouts/slideLayout6.xml"/><Relationship Id="rId6" Type="http://schemas.openxmlformats.org/officeDocument/2006/relationships/image" Target="../media/image32.png"/><Relationship Id="rId11" Type="http://schemas.openxmlformats.org/officeDocument/2006/relationships/image" Target="../media/image37.png"/><Relationship Id="rId5" Type="http://schemas.openxmlformats.org/officeDocument/2006/relationships/image" Target="../media/image14.png"/><Relationship Id="rId10" Type="http://schemas.openxmlformats.org/officeDocument/2006/relationships/image" Target="../media/image36.png"/><Relationship Id="rId4" Type="http://schemas.openxmlformats.org/officeDocument/2006/relationships/image" Target="../media/image16.png"/><Relationship Id="rId9" Type="http://schemas.openxmlformats.org/officeDocument/2006/relationships/image" Target="../media/image35.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3.xml"/><Relationship Id="rId6" Type="http://schemas.openxmlformats.org/officeDocument/2006/relationships/comments" Target="../comments/comment2.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comments" Target="../comments/comment3.xml"/><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 Id="rId5" Type="http://schemas.openxmlformats.org/officeDocument/2006/relationships/image" Target="../media/image21.png"/><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8" Type="http://schemas.openxmlformats.org/officeDocument/2006/relationships/comments" Target="../comments/comment4.xml"/><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png"/><Relationship Id="rId1" Type="http://schemas.openxmlformats.org/officeDocument/2006/relationships/slideLayout" Target="../slideLayouts/slideLayout4.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1" name="Group 120">
            <a:extLst>
              <a:ext uri="{FF2B5EF4-FFF2-40B4-BE49-F238E27FC236}">
                <a16:creationId xmlns:a16="http://schemas.microsoft.com/office/drawing/2014/main" id="{4098A4C6-4FFB-4EF4-8317-8110224DBB6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22" name="Straight Connector 121">
              <a:extLst>
                <a:ext uri="{FF2B5EF4-FFF2-40B4-BE49-F238E27FC236}">
                  <a16:creationId xmlns:a16="http://schemas.microsoft.com/office/drawing/2014/main" id="{4A415072-93F3-4FDA-96B8-7DFD2874C5D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3" name="Straight Connector 122">
              <a:extLst>
                <a:ext uri="{FF2B5EF4-FFF2-40B4-BE49-F238E27FC236}">
                  <a16:creationId xmlns:a16="http://schemas.microsoft.com/office/drawing/2014/main" id="{D8C2D828-7FBF-4467-B527-793E0E978C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24" name="Rectangle 23">
              <a:extLst>
                <a:ext uri="{FF2B5EF4-FFF2-40B4-BE49-F238E27FC236}">
                  <a16:creationId xmlns:a16="http://schemas.microsoft.com/office/drawing/2014/main" id="{B9D10F1D-AB99-42AD-8720-CDF349959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5" name="Rectangle 25">
              <a:extLst>
                <a:ext uri="{FF2B5EF4-FFF2-40B4-BE49-F238E27FC236}">
                  <a16:creationId xmlns:a16="http://schemas.microsoft.com/office/drawing/2014/main" id="{5BF01F05-8464-452A-A278-4A40757B65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2" name="Isosceles Triangle 125">
              <a:extLst>
                <a:ext uri="{FF2B5EF4-FFF2-40B4-BE49-F238E27FC236}">
                  <a16:creationId xmlns:a16="http://schemas.microsoft.com/office/drawing/2014/main" id="{FBCC0363-6CA5-4B64-A66F-4787325575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7" name="Rectangle 27">
              <a:extLst>
                <a:ext uri="{FF2B5EF4-FFF2-40B4-BE49-F238E27FC236}">
                  <a16:creationId xmlns:a16="http://schemas.microsoft.com/office/drawing/2014/main" id="{CBACBAB2-7577-4339-B610-7245E449D3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5" name="Rectangle 28">
              <a:extLst>
                <a:ext uri="{FF2B5EF4-FFF2-40B4-BE49-F238E27FC236}">
                  <a16:creationId xmlns:a16="http://schemas.microsoft.com/office/drawing/2014/main" id="{DFCB19D4-D4D4-4AFD-9ECC-A6D0E4AE21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6" name="Rectangle 29">
              <a:extLst>
                <a:ext uri="{FF2B5EF4-FFF2-40B4-BE49-F238E27FC236}">
                  <a16:creationId xmlns:a16="http://schemas.microsoft.com/office/drawing/2014/main" id="{3B32E423-85B7-4B28-B5C3-AB63224A46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7" name="Isosceles Triangle 186">
              <a:extLst>
                <a:ext uri="{FF2B5EF4-FFF2-40B4-BE49-F238E27FC236}">
                  <a16:creationId xmlns:a16="http://schemas.microsoft.com/office/drawing/2014/main" id="{3DC38A14-94ED-496F-851A-CA6A988988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8" name="Isosceles Triangle 187">
              <a:extLst>
                <a:ext uri="{FF2B5EF4-FFF2-40B4-BE49-F238E27FC236}">
                  <a16:creationId xmlns:a16="http://schemas.microsoft.com/office/drawing/2014/main" id="{14E862E4-F307-4A50-A3A9-0A79FD36D0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useBgFill="1">
        <p:nvSpPr>
          <p:cNvPr id="190" name="Rectangle 189">
            <a:extLst>
              <a:ext uri="{FF2B5EF4-FFF2-40B4-BE49-F238E27FC236}">
                <a16:creationId xmlns:a16="http://schemas.microsoft.com/office/drawing/2014/main" id="{015E3E78-BF51-4607-86CE-A0299B88FE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8D6CF745-6EFD-4507-9956-A04CA7865A8A}"/>
              </a:ext>
            </a:extLst>
          </p:cNvPr>
          <p:cNvSpPr>
            <a:spLocks noGrp="1"/>
          </p:cNvSpPr>
          <p:nvPr>
            <p:ph type="title"/>
          </p:nvPr>
        </p:nvSpPr>
        <p:spPr>
          <a:xfrm>
            <a:off x="467724" y="2404533"/>
            <a:ext cx="5669280" cy="1942179"/>
          </a:xfrm>
        </p:spPr>
        <p:txBody>
          <a:bodyPr vert="horz" lIns="91440" tIns="45720" rIns="91440" bIns="45720" rtlCol="0" anchor="b">
            <a:normAutofit/>
          </a:bodyPr>
          <a:lstStyle/>
          <a:p>
            <a:pPr algn="r"/>
            <a:r>
              <a:rPr lang="en-US" sz="5000" dirty="0"/>
              <a:t>SAFEGUARDING OUR ENVIRONMENT</a:t>
            </a:r>
          </a:p>
        </p:txBody>
      </p:sp>
      <p:pic>
        <p:nvPicPr>
          <p:cNvPr id="5" name="Picture 4">
            <a:extLst>
              <a:ext uri="{FF2B5EF4-FFF2-40B4-BE49-F238E27FC236}">
                <a16:creationId xmlns:a16="http://schemas.microsoft.com/office/drawing/2014/main" id="{D045447F-2B35-4A96-940F-7FF3C54B914B}"/>
              </a:ext>
            </a:extLst>
          </p:cNvPr>
          <p:cNvPicPr>
            <a:picLocks noChangeAspect="1"/>
          </p:cNvPicPr>
          <p:nvPr/>
        </p:nvPicPr>
        <p:blipFill rotWithShape="1">
          <a:blip r:embed="rId2"/>
          <a:srcRect t="2768" r="-2" b="38036"/>
          <a:stretch/>
        </p:blipFill>
        <p:spPr>
          <a:xfrm>
            <a:off x="5883879" y="10"/>
            <a:ext cx="6304947" cy="2285990"/>
          </a:xfrm>
          <a:custGeom>
            <a:avLst/>
            <a:gdLst/>
            <a:ahLst/>
            <a:cxnLst/>
            <a:rect l="l" t="t" r="r" b="b"/>
            <a:pathLst>
              <a:path w="6304947" h="2286000">
                <a:moveTo>
                  <a:pt x="0" y="0"/>
                </a:moveTo>
                <a:lnTo>
                  <a:pt x="6304947" y="0"/>
                </a:lnTo>
                <a:lnTo>
                  <a:pt x="6304947" y="2286000"/>
                </a:lnTo>
                <a:lnTo>
                  <a:pt x="720670" y="2286000"/>
                </a:lnTo>
                <a:close/>
              </a:path>
            </a:pathLst>
          </a:custGeom>
        </p:spPr>
      </p:pic>
      <p:pic>
        <p:nvPicPr>
          <p:cNvPr id="6" name="Picture 5">
            <a:extLst>
              <a:ext uri="{FF2B5EF4-FFF2-40B4-BE49-F238E27FC236}">
                <a16:creationId xmlns:a16="http://schemas.microsoft.com/office/drawing/2014/main" id="{6B511EFD-C899-4425-8F29-A1C115392B5D}"/>
              </a:ext>
            </a:extLst>
          </p:cNvPr>
          <p:cNvPicPr>
            <a:picLocks noChangeAspect="1"/>
          </p:cNvPicPr>
          <p:nvPr/>
        </p:nvPicPr>
        <p:blipFill rotWithShape="1">
          <a:blip r:embed="rId3"/>
          <a:srcRect t="886" r="-1" b="214"/>
          <a:stretch/>
        </p:blipFill>
        <p:spPr>
          <a:xfrm>
            <a:off x="6604548" y="2286000"/>
            <a:ext cx="5584275" cy="2286000"/>
          </a:xfrm>
          <a:custGeom>
            <a:avLst/>
            <a:gdLst/>
            <a:ahLst/>
            <a:cxnLst/>
            <a:rect l="l" t="t" r="r" b="b"/>
            <a:pathLst>
              <a:path w="5584275" h="2286000">
                <a:moveTo>
                  <a:pt x="0" y="0"/>
                </a:moveTo>
                <a:lnTo>
                  <a:pt x="5584275" y="0"/>
                </a:lnTo>
                <a:lnTo>
                  <a:pt x="5584275" y="2286000"/>
                </a:lnTo>
                <a:lnTo>
                  <a:pt x="626046" y="2286000"/>
                </a:lnTo>
                <a:lnTo>
                  <a:pt x="692258" y="2195876"/>
                </a:lnTo>
                <a:close/>
              </a:path>
            </a:pathLst>
          </a:custGeom>
        </p:spPr>
      </p:pic>
      <p:pic>
        <p:nvPicPr>
          <p:cNvPr id="2" name="Picture 1">
            <a:extLst>
              <a:ext uri="{FF2B5EF4-FFF2-40B4-BE49-F238E27FC236}">
                <a16:creationId xmlns:a16="http://schemas.microsoft.com/office/drawing/2014/main" id="{0887116F-3961-464C-88FB-84CB569B415A}"/>
              </a:ext>
            </a:extLst>
          </p:cNvPr>
          <p:cNvPicPr>
            <a:picLocks noChangeAspect="1"/>
          </p:cNvPicPr>
          <p:nvPr/>
        </p:nvPicPr>
        <p:blipFill rotWithShape="1">
          <a:blip r:embed="rId4"/>
          <a:srcRect t="5690" r="-1" b="-1"/>
          <a:stretch/>
        </p:blipFill>
        <p:spPr>
          <a:xfrm>
            <a:off x="5551112" y="4572000"/>
            <a:ext cx="6640888" cy="2286000"/>
          </a:xfrm>
          <a:custGeom>
            <a:avLst/>
            <a:gdLst/>
            <a:ahLst/>
            <a:cxnLst/>
            <a:rect l="l" t="t" r="r" b="b"/>
            <a:pathLst>
              <a:path w="6640888" h="2286000">
                <a:moveTo>
                  <a:pt x="1679482" y="0"/>
                </a:moveTo>
                <a:lnTo>
                  <a:pt x="6640888" y="0"/>
                </a:lnTo>
                <a:lnTo>
                  <a:pt x="6640888" y="2286000"/>
                </a:lnTo>
                <a:lnTo>
                  <a:pt x="0" y="2286000"/>
                </a:lnTo>
                <a:close/>
              </a:path>
            </a:pathLst>
          </a:custGeom>
        </p:spPr>
      </p:pic>
      <p:sp>
        <p:nvSpPr>
          <p:cNvPr id="3" name="Subtitle 2">
            <a:extLst>
              <a:ext uri="{FF2B5EF4-FFF2-40B4-BE49-F238E27FC236}">
                <a16:creationId xmlns:a16="http://schemas.microsoft.com/office/drawing/2014/main" id="{D454202A-0A5E-4B6F-B7DB-BE60314690E4}"/>
              </a:ext>
            </a:extLst>
          </p:cNvPr>
          <p:cNvSpPr>
            <a:spLocks noGrp="1"/>
          </p:cNvSpPr>
          <p:nvPr>
            <p:ph type="subTitle" idx="4294967295"/>
          </p:nvPr>
        </p:nvSpPr>
        <p:spPr>
          <a:xfrm>
            <a:off x="-559944" y="493717"/>
            <a:ext cx="6135305" cy="977274"/>
          </a:xfrm>
        </p:spPr>
        <p:txBody>
          <a:bodyPr vert="horz" lIns="91440" tIns="45720" rIns="91440" bIns="45720" rtlCol="0" anchor="t">
            <a:normAutofit fontScale="55000" lnSpcReduction="20000"/>
          </a:bodyPr>
          <a:lstStyle/>
          <a:p>
            <a:pPr marL="0" indent="0" algn="r">
              <a:buNone/>
            </a:pPr>
            <a:r>
              <a:rPr lang="en-US" dirty="0">
                <a:solidFill>
                  <a:schemeClr val="tx1">
                    <a:lumMod val="50000"/>
                    <a:lumOff val="50000"/>
                  </a:schemeClr>
                </a:solidFill>
              </a:rPr>
              <a:t>HOME 	      ORGANISATION                 CONTACT          </a:t>
            </a:r>
            <a:r>
              <a:rPr lang="en-US" sz="2000" dirty="0">
                <a:solidFill>
                  <a:schemeClr val="tx1">
                    <a:lumMod val="50000"/>
                    <a:lumOff val="50000"/>
                  </a:schemeClr>
                </a:solidFill>
              </a:rPr>
              <a:t>-   0727129248     /      0838352801</a:t>
            </a:r>
          </a:p>
          <a:p>
            <a:pPr marL="0" indent="0" algn="r">
              <a:buNone/>
            </a:pPr>
            <a:r>
              <a:rPr lang="en-US" sz="2000" dirty="0" err="1">
                <a:solidFill>
                  <a:schemeClr val="tx1">
                    <a:lumMod val="50000"/>
                    <a:lumOff val="50000"/>
                  </a:schemeClr>
                </a:solidFill>
              </a:rPr>
              <a:t>Website:www.bbmjuoc.com</a:t>
            </a:r>
            <a:endParaRPr lang="en-US" sz="2000" dirty="0">
              <a:solidFill>
                <a:schemeClr val="tx1">
                  <a:lumMod val="50000"/>
                  <a:lumOff val="50000"/>
                </a:schemeClr>
              </a:solidFill>
            </a:endParaRPr>
          </a:p>
          <a:p>
            <a:pPr marL="0" indent="0" algn="r">
              <a:buNone/>
            </a:pPr>
            <a:r>
              <a:rPr lang="en-US" sz="2000" dirty="0">
                <a:solidFill>
                  <a:schemeClr val="tx1">
                    <a:lumMod val="50000"/>
                    <a:lumOff val="50000"/>
                  </a:schemeClr>
                </a:solidFill>
              </a:rPr>
              <a:t>Email: BMMJ@gmail.co.za</a:t>
            </a:r>
          </a:p>
        </p:txBody>
      </p:sp>
      <p:sp>
        <p:nvSpPr>
          <p:cNvPr id="192" name="Isosceles Triangle 191">
            <a:extLst>
              <a:ext uri="{FF2B5EF4-FFF2-40B4-BE49-F238E27FC236}">
                <a16:creationId xmlns:a16="http://schemas.microsoft.com/office/drawing/2014/main" id="{AFCFD6D8-B11A-4FF8-AA6D-F63F472A21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4" name="Freeform: Shape 193">
            <a:extLst>
              <a:ext uri="{FF2B5EF4-FFF2-40B4-BE49-F238E27FC236}">
                <a16:creationId xmlns:a16="http://schemas.microsoft.com/office/drawing/2014/main" id="{8D8213AA-0208-457F-9CD6-78FE26795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7537" y="0"/>
            <a:ext cx="1886594" cy="6858000"/>
          </a:xfrm>
          <a:custGeom>
            <a:avLst/>
            <a:gdLst>
              <a:gd name="connsiteX0" fmla="*/ 332766 w 1886594"/>
              <a:gd name="connsiteY0" fmla="*/ 0 h 6858000"/>
              <a:gd name="connsiteX1" fmla="*/ 473666 w 1886594"/>
              <a:gd name="connsiteY1" fmla="*/ 0 h 6858000"/>
              <a:gd name="connsiteX2" fmla="*/ 1886594 w 1886594"/>
              <a:gd name="connsiteY2" fmla="*/ 4481876 h 6858000"/>
              <a:gd name="connsiteX3" fmla="*/ 140900 w 1886594"/>
              <a:gd name="connsiteY3" fmla="*/ 6858000 h 6858000"/>
              <a:gd name="connsiteX4" fmla="*/ 0 w 1886594"/>
              <a:gd name="connsiteY4" fmla="*/ 6858000 h 6858000"/>
              <a:gd name="connsiteX5" fmla="*/ 1745694 w 1886594"/>
              <a:gd name="connsiteY5" fmla="*/ 44818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6594" h="6858000">
                <a:moveTo>
                  <a:pt x="332766" y="0"/>
                </a:moveTo>
                <a:lnTo>
                  <a:pt x="473666" y="0"/>
                </a:lnTo>
                <a:lnTo>
                  <a:pt x="1886594" y="4481876"/>
                </a:lnTo>
                <a:lnTo>
                  <a:pt x="140900" y="6858000"/>
                </a:lnTo>
                <a:lnTo>
                  <a:pt x="0" y="6858000"/>
                </a:lnTo>
                <a:lnTo>
                  <a:pt x="1745694" y="4481876"/>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6" name="Rectangle 29">
            <a:extLst>
              <a:ext uri="{FF2B5EF4-FFF2-40B4-BE49-F238E27FC236}">
                <a16:creationId xmlns:a16="http://schemas.microsoft.com/office/drawing/2014/main" id="{99CDFA5B-0593-4946-8B2B-61B888895B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8" name="Isosceles Triangle 197">
            <a:extLst>
              <a:ext uri="{FF2B5EF4-FFF2-40B4-BE49-F238E27FC236}">
                <a16:creationId xmlns:a16="http://schemas.microsoft.com/office/drawing/2014/main" id="{5BC01963-BAEA-42F8-A0A1-D5323FDF5C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200" name="Straight Connector 199">
            <a:extLst>
              <a:ext uri="{FF2B5EF4-FFF2-40B4-BE49-F238E27FC236}">
                <a16:creationId xmlns:a16="http://schemas.microsoft.com/office/drawing/2014/main" id="{EB60E152-277A-4689-827B-214A55B3D55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02" name="Straight Connector 201">
            <a:extLst>
              <a:ext uri="{FF2B5EF4-FFF2-40B4-BE49-F238E27FC236}">
                <a16:creationId xmlns:a16="http://schemas.microsoft.com/office/drawing/2014/main" id="{1993689F-A4B8-43C0-ADED-5E8C083DCA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04" name="Rectangle 23">
            <a:extLst>
              <a:ext uri="{FF2B5EF4-FFF2-40B4-BE49-F238E27FC236}">
                <a16:creationId xmlns:a16="http://schemas.microsoft.com/office/drawing/2014/main" id="{9A55474B-4D9C-4A4D-AC41-524963CDBA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27" name="Picture 26">
            <a:extLst>
              <a:ext uri="{FF2B5EF4-FFF2-40B4-BE49-F238E27FC236}">
                <a16:creationId xmlns:a16="http://schemas.microsoft.com/office/drawing/2014/main" id="{3E01F090-4289-4A83-AA82-8EC8A6A25085}"/>
              </a:ext>
            </a:extLst>
          </p:cNvPr>
          <p:cNvPicPr>
            <a:picLocks noChangeAspect="1"/>
          </p:cNvPicPr>
          <p:nvPr/>
        </p:nvPicPr>
        <p:blipFill>
          <a:blip r:embed="rId5"/>
          <a:stretch>
            <a:fillRect/>
          </a:stretch>
        </p:blipFill>
        <p:spPr>
          <a:xfrm>
            <a:off x="505597" y="6002855"/>
            <a:ext cx="557096" cy="623667"/>
          </a:xfrm>
          <a:prstGeom prst="rect">
            <a:avLst/>
          </a:prstGeom>
        </p:spPr>
      </p:pic>
      <p:pic>
        <p:nvPicPr>
          <p:cNvPr id="31" name="Picture 30">
            <a:extLst>
              <a:ext uri="{FF2B5EF4-FFF2-40B4-BE49-F238E27FC236}">
                <a16:creationId xmlns:a16="http://schemas.microsoft.com/office/drawing/2014/main" id="{7C8AC866-455D-458B-B0B3-B6309928D0EB}"/>
              </a:ext>
            </a:extLst>
          </p:cNvPr>
          <p:cNvPicPr>
            <a:picLocks noChangeAspect="1"/>
          </p:cNvPicPr>
          <p:nvPr/>
        </p:nvPicPr>
        <p:blipFill>
          <a:blip r:embed="rId6"/>
          <a:stretch>
            <a:fillRect/>
          </a:stretch>
        </p:blipFill>
        <p:spPr>
          <a:xfrm>
            <a:off x="1125192" y="6002855"/>
            <a:ext cx="705725" cy="725746"/>
          </a:xfrm>
          <a:prstGeom prst="rect">
            <a:avLst/>
          </a:prstGeom>
        </p:spPr>
      </p:pic>
    </p:spTree>
    <p:extLst>
      <p:ext uri="{BB962C8B-B14F-4D97-AF65-F5344CB8AC3E}">
        <p14:creationId xmlns:p14="http://schemas.microsoft.com/office/powerpoint/2010/main" val="1080989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EBE86EA4-C4F1-4465-B306-7A2BC228592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2" name="Straight Connector 11">
              <a:extLst>
                <a:ext uri="{FF2B5EF4-FFF2-40B4-BE49-F238E27FC236}">
                  <a16:creationId xmlns:a16="http://schemas.microsoft.com/office/drawing/2014/main" id="{A8279268-DB29-43BE-B57C-14977EACFDA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40" name="Straight Connector 12">
              <a:extLst>
                <a:ext uri="{FF2B5EF4-FFF2-40B4-BE49-F238E27FC236}">
                  <a16:creationId xmlns:a16="http://schemas.microsoft.com/office/drawing/2014/main" id="{C8FA53C0-C1EF-4611-BAB3-65EEB16AA30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81CDACFC-DD8A-4CC0-B7FC-6030FC3536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1" name="Rectangle 25">
              <a:extLst>
                <a:ext uri="{FF2B5EF4-FFF2-40B4-BE49-F238E27FC236}">
                  <a16:creationId xmlns:a16="http://schemas.microsoft.com/office/drawing/2014/main" id="{0269F267-73D4-4CC3-BEC7-73335654DE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Isosceles Triangle 15">
              <a:extLst>
                <a:ext uri="{FF2B5EF4-FFF2-40B4-BE49-F238E27FC236}">
                  <a16:creationId xmlns:a16="http://schemas.microsoft.com/office/drawing/2014/main" id="{DC48F13D-B2D7-4EB8-9CA7-59243637C8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7">
              <a:extLst>
                <a:ext uri="{FF2B5EF4-FFF2-40B4-BE49-F238E27FC236}">
                  <a16:creationId xmlns:a16="http://schemas.microsoft.com/office/drawing/2014/main" id="{A82405B3-5A67-4DA2-8EDA-7AB65A8B4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8">
              <a:extLst>
                <a:ext uri="{FF2B5EF4-FFF2-40B4-BE49-F238E27FC236}">
                  <a16:creationId xmlns:a16="http://schemas.microsoft.com/office/drawing/2014/main" id="{7508BC7B-3BD2-4D96-A46E-82988222AC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9">
              <a:extLst>
                <a:ext uri="{FF2B5EF4-FFF2-40B4-BE49-F238E27FC236}">
                  <a16:creationId xmlns:a16="http://schemas.microsoft.com/office/drawing/2014/main" id="{4298D07C-2287-4B93-9041-935144DE1B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0F6BC886-C125-4903-8C2A-6FB687400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C9D0B38F-2E02-4E85-99EE-73595E7C89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3" name="Rectangle 22">
            <a:extLst>
              <a:ext uri="{FF2B5EF4-FFF2-40B4-BE49-F238E27FC236}">
                <a16:creationId xmlns:a16="http://schemas.microsoft.com/office/drawing/2014/main" id="{BD11ECC6-8551-4768-8DFD-CD41AF420A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72001"/>
            <a:ext cx="12192000" cy="2285999"/>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25" name="Group 24">
            <a:extLst>
              <a:ext uri="{FF2B5EF4-FFF2-40B4-BE49-F238E27FC236}">
                <a16:creationId xmlns:a16="http://schemas.microsoft.com/office/drawing/2014/main" id="{93657592-CA60-4F45-B1A0-88AA7724208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25267" y="-8467"/>
            <a:ext cx="4766733" cy="6866467"/>
            <a:chOff x="7425267" y="-8467"/>
            <a:chExt cx="4766733" cy="6866467"/>
          </a:xfrm>
        </p:grpSpPr>
        <p:cxnSp>
          <p:nvCxnSpPr>
            <p:cNvPr id="42" name="Straight Connector 25">
              <a:extLst>
                <a:ext uri="{FF2B5EF4-FFF2-40B4-BE49-F238E27FC236}">
                  <a16:creationId xmlns:a16="http://schemas.microsoft.com/office/drawing/2014/main" id="{6F47E2B4-7DA9-4312-A1F0-C48388B236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96547" y="4572001"/>
              <a:ext cx="393665" cy="2285999"/>
            </a:xfrm>
            <a:prstGeom prst="line">
              <a:avLst/>
            </a:prstGeom>
            <a:ln w="9525">
              <a:solidFill>
                <a:srgbClr val="BFBFBF">
                  <a:alpha val="70000"/>
                </a:srgbClr>
              </a:solidFill>
            </a:ln>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35B274F7-039F-4BFC-AA98-B51B1D6CB6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7425267" y="4572001"/>
              <a:ext cx="3383073" cy="2285999"/>
            </a:xfrm>
            <a:prstGeom prst="line">
              <a:avLst/>
            </a:prstGeom>
            <a:ln w="9525">
              <a:solidFill>
                <a:srgbClr val="BFBFBF">
                  <a:alpha val="69804"/>
                </a:srgbClr>
              </a:solidFill>
            </a:ln>
          </p:spPr>
          <p:style>
            <a:lnRef idx="2">
              <a:schemeClr val="accent1"/>
            </a:lnRef>
            <a:fillRef idx="0">
              <a:schemeClr val="accent1"/>
            </a:fillRef>
            <a:effectRef idx="1">
              <a:schemeClr val="accent1"/>
            </a:effectRef>
            <a:fontRef idx="minor">
              <a:schemeClr val="tx1"/>
            </a:fontRef>
          </p:style>
        </p:cxnSp>
        <p:sp>
          <p:nvSpPr>
            <p:cNvPr id="28" name="Rectangle 23">
              <a:extLst>
                <a:ext uri="{FF2B5EF4-FFF2-40B4-BE49-F238E27FC236}">
                  <a16:creationId xmlns:a16="http://schemas.microsoft.com/office/drawing/2014/main" id="{11A31103-C703-46C9-9D26-497A1ACD5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5">
              <a:extLst>
                <a:ext uri="{FF2B5EF4-FFF2-40B4-BE49-F238E27FC236}">
                  <a16:creationId xmlns:a16="http://schemas.microsoft.com/office/drawing/2014/main" id="{382F955F-FC22-44B8-BDCF-B77580323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Isosceles Triangle 29">
              <a:extLst>
                <a:ext uri="{FF2B5EF4-FFF2-40B4-BE49-F238E27FC236}">
                  <a16:creationId xmlns:a16="http://schemas.microsoft.com/office/drawing/2014/main" id="{1F567692-F087-479A-8931-BD2869C3E4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Rectangle 27">
              <a:extLst>
                <a:ext uri="{FF2B5EF4-FFF2-40B4-BE49-F238E27FC236}">
                  <a16:creationId xmlns:a16="http://schemas.microsoft.com/office/drawing/2014/main" id="{49B3E4CD-0738-4B9D-A14F-1E8694DDF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Rectangle 28">
              <a:extLst>
                <a:ext uri="{FF2B5EF4-FFF2-40B4-BE49-F238E27FC236}">
                  <a16:creationId xmlns:a16="http://schemas.microsoft.com/office/drawing/2014/main" id="{4753B851-AD90-4CCD-85D0-65AA6567DF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Rectangle 29">
              <a:extLst>
                <a:ext uri="{FF2B5EF4-FFF2-40B4-BE49-F238E27FC236}">
                  <a16:creationId xmlns:a16="http://schemas.microsoft.com/office/drawing/2014/main" id="{EBF14868-A190-4E21-9522-8977C474C9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Isosceles Triangle 33">
              <a:extLst>
                <a:ext uri="{FF2B5EF4-FFF2-40B4-BE49-F238E27FC236}">
                  <a16:creationId xmlns:a16="http://schemas.microsoft.com/office/drawing/2014/main" id="{BCBB4922-76EE-442B-A649-09873DCE79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8F79B4F6-D22B-4D81-9DB3-FACFCFAA9F0A}"/>
              </a:ext>
            </a:extLst>
          </p:cNvPr>
          <p:cNvSpPr>
            <a:spLocks noGrp="1"/>
          </p:cNvSpPr>
          <p:nvPr>
            <p:ph type="title"/>
          </p:nvPr>
        </p:nvSpPr>
        <p:spPr>
          <a:xfrm>
            <a:off x="765110" y="4758611"/>
            <a:ext cx="8508893" cy="1024415"/>
          </a:xfrm>
        </p:spPr>
        <p:txBody>
          <a:bodyPr vert="horz" lIns="91440" tIns="45720" rIns="91440" bIns="45720" rtlCol="0" anchor="b">
            <a:normAutofit/>
          </a:bodyPr>
          <a:lstStyle/>
          <a:p>
            <a:pPr algn="r"/>
            <a:r>
              <a:rPr lang="en-US" sz="5400"/>
              <a:t>LOGGO GALLERY</a:t>
            </a:r>
          </a:p>
        </p:txBody>
      </p:sp>
      <p:sp>
        <p:nvSpPr>
          <p:cNvPr id="36" name="Rectangle 35">
            <a:extLst>
              <a:ext uri="{FF2B5EF4-FFF2-40B4-BE49-F238E27FC236}">
                <a16:creationId xmlns:a16="http://schemas.microsoft.com/office/drawing/2014/main" id="{8E2EB503-A017-4457-A105-53638C97DE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4572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787C476-7859-46FE-BE42-9073032093A7}"/>
              </a:ext>
            </a:extLst>
          </p:cNvPr>
          <p:cNvPicPr>
            <a:picLocks noChangeAspect="1"/>
          </p:cNvPicPr>
          <p:nvPr/>
        </p:nvPicPr>
        <p:blipFill>
          <a:blip r:embed="rId2"/>
          <a:stretch>
            <a:fillRect/>
          </a:stretch>
        </p:blipFill>
        <p:spPr>
          <a:xfrm>
            <a:off x="643466" y="1671063"/>
            <a:ext cx="3426704" cy="1399016"/>
          </a:xfrm>
          <a:prstGeom prst="rect">
            <a:avLst/>
          </a:prstGeom>
        </p:spPr>
      </p:pic>
      <p:pic>
        <p:nvPicPr>
          <p:cNvPr id="6" name="Picture 5">
            <a:extLst>
              <a:ext uri="{FF2B5EF4-FFF2-40B4-BE49-F238E27FC236}">
                <a16:creationId xmlns:a16="http://schemas.microsoft.com/office/drawing/2014/main" id="{8E768C4E-3949-41D5-BE24-2BC90F9F06E8}"/>
              </a:ext>
            </a:extLst>
          </p:cNvPr>
          <p:cNvPicPr>
            <a:picLocks noChangeAspect="1"/>
          </p:cNvPicPr>
          <p:nvPr/>
        </p:nvPicPr>
        <p:blipFill>
          <a:blip r:embed="rId3"/>
          <a:stretch>
            <a:fillRect/>
          </a:stretch>
        </p:blipFill>
        <p:spPr>
          <a:xfrm>
            <a:off x="4376480" y="1721913"/>
            <a:ext cx="3426704" cy="1297316"/>
          </a:xfrm>
          <a:prstGeom prst="rect">
            <a:avLst/>
          </a:prstGeom>
        </p:spPr>
      </p:pic>
      <p:pic>
        <p:nvPicPr>
          <p:cNvPr id="4" name="Content Placeholder 3">
            <a:extLst>
              <a:ext uri="{FF2B5EF4-FFF2-40B4-BE49-F238E27FC236}">
                <a16:creationId xmlns:a16="http://schemas.microsoft.com/office/drawing/2014/main" id="{8EF44403-1583-4760-A03C-113230A5C196}"/>
              </a:ext>
            </a:extLst>
          </p:cNvPr>
          <p:cNvPicPr>
            <a:picLocks noGrp="1" noChangeAspect="1"/>
          </p:cNvPicPr>
          <p:nvPr>
            <p:ph idx="1"/>
          </p:nvPr>
        </p:nvPicPr>
        <p:blipFill>
          <a:blip r:embed="rId4"/>
          <a:stretch>
            <a:fillRect/>
          </a:stretch>
        </p:blipFill>
        <p:spPr>
          <a:xfrm>
            <a:off x="8117073" y="1744185"/>
            <a:ext cx="3426704" cy="1252773"/>
          </a:xfrm>
          <a:prstGeom prst="rect">
            <a:avLst/>
          </a:prstGeom>
        </p:spPr>
      </p:pic>
    </p:spTree>
    <p:extLst>
      <p:ext uri="{BB962C8B-B14F-4D97-AF65-F5344CB8AC3E}">
        <p14:creationId xmlns:p14="http://schemas.microsoft.com/office/powerpoint/2010/main" val="2894226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E3503-EC2A-46BE-BF96-D0CC9F45C977}"/>
              </a:ext>
            </a:extLst>
          </p:cNvPr>
          <p:cNvSpPr>
            <a:spLocks noGrp="1"/>
          </p:cNvSpPr>
          <p:nvPr>
            <p:ph type="title"/>
          </p:nvPr>
        </p:nvSpPr>
        <p:spPr>
          <a:xfrm>
            <a:off x="5536734" y="609600"/>
            <a:ext cx="3737268" cy="1320800"/>
          </a:xfrm>
        </p:spPr>
        <p:txBody>
          <a:bodyPr>
            <a:normAutofit/>
          </a:bodyPr>
          <a:lstStyle/>
          <a:p>
            <a:r>
              <a:rPr lang="en-ZA" dirty="0"/>
              <a:t>TABLE OF CONTENTS</a:t>
            </a:r>
          </a:p>
        </p:txBody>
      </p:sp>
      <p:sp>
        <p:nvSpPr>
          <p:cNvPr id="3" name="Content Placeholder 2">
            <a:extLst>
              <a:ext uri="{FF2B5EF4-FFF2-40B4-BE49-F238E27FC236}">
                <a16:creationId xmlns:a16="http://schemas.microsoft.com/office/drawing/2014/main" id="{EB0F1D46-A587-49A4-8C77-795D1CD8DE2B}"/>
              </a:ext>
            </a:extLst>
          </p:cNvPr>
          <p:cNvSpPr>
            <a:spLocks noGrp="1"/>
          </p:cNvSpPr>
          <p:nvPr>
            <p:ph idx="1"/>
          </p:nvPr>
        </p:nvSpPr>
        <p:spPr>
          <a:xfrm>
            <a:off x="5209563" y="2160589"/>
            <a:ext cx="4064439" cy="3880773"/>
          </a:xfrm>
        </p:spPr>
        <p:txBody>
          <a:bodyPr>
            <a:normAutofit/>
          </a:bodyPr>
          <a:lstStyle/>
          <a:p>
            <a:pPr>
              <a:lnSpc>
                <a:spcPct val="90000"/>
              </a:lnSpc>
            </a:pPr>
            <a:r>
              <a:rPr lang="en-ZA" dirty="0"/>
              <a:t>1. Cover Page</a:t>
            </a:r>
          </a:p>
          <a:p>
            <a:pPr>
              <a:lnSpc>
                <a:spcPct val="90000"/>
              </a:lnSpc>
            </a:pPr>
            <a:r>
              <a:rPr lang="en-ZA" dirty="0"/>
              <a:t>2. Company Summary</a:t>
            </a:r>
          </a:p>
          <a:p>
            <a:pPr>
              <a:lnSpc>
                <a:spcPct val="90000"/>
              </a:lnSpc>
            </a:pPr>
            <a:r>
              <a:rPr lang="en-ZA" dirty="0"/>
              <a:t>3. Company History</a:t>
            </a:r>
          </a:p>
          <a:p>
            <a:pPr>
              <a:lnSpc>
                <a:spcPct val="90000"/>
              </a:lnSpc>
            </a:pPr>
            <a:r>
              <a:rPr lang="en-ZA" dirty="0"/>
              <a:t>4. Our Clients</a:t>
            </a:r>
          </a:p>
          <a:p>
            <a:pPr>
              <a:lnSpc>
                <a:spcPct val="90000"/>
              </a:lnSpc>
            </a:pPr>
            <a:r>
              <a:rPr lang="en-ZA" dirty="0"/>
              <a:t>5. The Team</a:t>
            </a:r>
          </a:p>
          <a:p>
            <a:pPr>
              <a:lnSpc>
                <a:spcPct val="90000"/>
              </a:lnSpc>
            </a:pPr>
            <a:r>
              <a:rPr lang="en-ZA" dirty="0"/>
              <a:t>6. Mission, Vision, Vales</a:t>
            </a:r>
          </a:p>
          <a:p>
            <a:pPr>
              <a:lnSpc>
                <a:spcPct val="90000"/>
              </a:lnSpc>
            </a:pPr>
            <a:r>
              <a:rPr lang="en-ZA" dirty="0"/>
              <a:t>7. Company Competitiveness</a:t>
            </a:r>
          </a:p>
          <a:p>
            <a:pPr>
              <a:lnSpc>
                <a:spcPct val="90000"/>
              </a:lnSpc>
            </a:pPr>
            <a:r>
              <a:rPr lang="en-ZA" dirty="0"/>
              <a:t>8. Client Testimonial</a:t>
            </a:r>
          </a:p>
          <a:p>
            <a:pPr>
              <a:lnSpc>
                <a:spcPct val="90000"/>
              </a:lnSpc>
            </a:pPr>
            <a:r>
              <a:rPr lang="en-ZA" dirty="0"/>
              <a:t>9. </a:t>
            </a:r>
            <a:r>
              <a:rPr lang="en-ZA" dirty="0" err="1"/>
              <a:t>Loggo</a:t>
            </a:r>
            <a:r>
              <a:rPr lang="en-ZA" dirty="0"/>
              <a:t> Gallery</a:t>
            </a:r>
          </a:p>
          <a:p>
            <a:pPr>
              <a:lnSpc>
                <a:spcPct val="90000"/>
              </a:lnSpc>
            </a:pPr>
            <a:r>
              <a:rPr lang="en-ZA" dirty="0"/>
              <a:t>10. Table  of Contents</a:t>
            </a:r>
          </a:p>
        </p:txBody>
      </p:sp>
      <p:pic>
        <p:nvPicPr>
          <p:cNvPr id="5" name="Picture 4">
            <a:extLst>
              <a:ext uri="{FF2B5EF4-FFF2-40B4-BE49-F238E27FC236}">
                <a16:creationId xmlns:a16="http://schemas.microsoft.com/office/drawing/2014/main" id="{5A87402A-FD9C-49C1-85AE-ABB06FEF2099}"/>
              </a:ext>
            </a:extLst>
          </p:cNvPr>
          <p:cNvPicPr>
            <a:picLocks noChangeAspect="1"/>
          </p:cNvPicPr>
          <p:nvPr/>
        </p:nvPicPr>
        <p:blipFill rotWithShape="1">
          <a:blip r:embed="rId2"/>
          <a:srcRect l="47491" r="-2" b="-2"/>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9" name="Isosceles Triangle 8">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95567245"/>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993D19A-305F-4913-8E29-DD1B54A2C83F}"/>
              </a:ext>
            </a:extLst>
          </p:cNvPr>
          <p:cNvPicPr>
            <a:picLocks noChangeAspect="1"/>
          </p:cNvPicPr>
          <p:nvPr/>
        </p:nvPicPr>
        <p:blipFill>
          <a:blip r:embed="rId2"/>
          <a:stretch>
            <a:fillRect/>
          </a:stretch>
        </p:blipFill>
        <p:spPr>
          <a:xfrm>
            <a:off x="7154953" y="2879872"/>
            <a:ext cx="2370695" cy="2703094"/>
          </a:xfrm>
          <a:prstGeom prst="rect">
            <a:avLst/>
          </a:prstGeom>
        </p:spPr>
      </p:pic>
      <p:pic>
        <p:nvPicPr>
          <p:cNvPr id="5" name="Picture 4">
            <a:extLst>
              <a:ext uri="{FF2B5EF4-FFF2-40B4-BE49-F238E27FC236}">
                <a16:creationId xmlns:a16="http://schemas.microsoft.com/office/drawing/2014/main" id="{737E6F86-4C77-424A-ADD3-8A723756914D}"/>
              </a:ext>
            </a:extLst>
          </p:cNvPr>
          <p:cNvPicPr>
            <a:picLocks noChangeAspect="1"/>
          </p:cNvPicPr>
          <p:nvPr/>
        </p:nvPicPr>
        <p:blipFill rotWithShape="1">
          <a:blip r:embed="rId3"/>
          <a:srcRect l="6921" r="3033" b="-4"/>
          <a:stretch/>
        </p:blipFill>
        <p:spPr>
          <a:xfrm>
            <a:off x="9601945" y="2988620"/>
            <a:ext cx="2601968" cy="1862468"/>
          </a:xfrm>
          <a:prstGeom prst="rect">
            <a:avLst/>
          </a:prstGeom>
        </p:spPr>
      </p:pic>
      <p:pic>
        <p:nvPicPr>
          <p:cNvPr id="7" name="Picture 6">
            <a:extLst>
              <a:ext uri="{FF2B5EF4-FFF2-40B4-BE49-F238E27FC236}">
                <a16:creationId xmlns:a16="http://schemas.microsoft.com/office/drawing/2014/main" id="{C6F75302-93B1-4C36-B2B3-3B684206A5EE}"/>
              </a:ext>
            </a:extLst>
          </p:cNvPr>
          <p:cNvPicPr>
            <a:picLocks noChangeAspect="1"/>
          </p:cNvPicPr>
          <p:nvPr/>
        </p:nvPicPr>
        <p:blipFill>
          <a:blip r:embed="rId4"/>
          <a:stretch>
            <a:fillRect/>
          </a:stretch>
        </p:blipFill>
        <p:spPr>
          <a:xfrm>
            <a:off x="9707721" y="2911"/>
            <a:ext cx="2234905" cy="2799513"/>
          </a:xfrm>
          <a:prstGeom prst="rect">
            <a:avLst/>
          </a:prstGeom>
        </p:spPr>
      </p:pic>
      <p:pic>
        <p:nvPicPr>
          <p:cNvPr id="9" name="Picture 8">
            <a:extLst>
              <a:ext uri="{FF2B5EF4-FFF2-40B4-BE49-F238E27FC236}">
                <a16:creationId xmlns:a16="http://schemas.microsoft.com/office/drawing/2014/main" id="{87879C70-7699-46A8-BD44-9C4B8206CC27}"/>
              </a:ext>
            </a:extLst>
          </p:cNvPr>
          <p:cNvPicPr>
            <a:picLocks noChangeAspect="1"/>
          </p:cNvPicPr>
          <p:nvPr/>
        </p:nvPicPr>
        <p:blipFill rotWithShape="1">
          <a:blip r:embed="rId5"/>
          <a:srcRect r="13415" b="-7"/>
          <a:stretch/>
        </p:blipFill>
        <p:spPr>
          <a:xfrm>
            <a:off x="7814569" y="0"/>
            <a:ext cx="1893152" cy="2626582"/>
          </a:xfrm>
          <a:prstGeom prst="rect">
            <a:avLst/>
          </a:prstGeom>
        </p:spPr>
      </p:pic>
      <p:sp>
        <p:nvSpPr>
          <p:cNvPr id="10" name="Title 9">
            <a:extLst>
              <a:ext uri="{FF2B5EF4-FFF2-40B4-BE49-F238E27FC236}">
                <a16:creationId xmlns:a16="http://schemas.microsoft.com/office/drawing/2014/main" id="{7EFB35E7-3B53-4826-BD18-537A97ADB75A}"/>
              </a:ext>
            </a:extLst>
          </p:cNvPr>
          <p:cNvSpPr>
            <a:spLocks noGrp="1"/>
          </p:cNvSpPr>
          <p:nvPr>
            <p:ph type="title"/>
          </p:nvPr>
        </p:nvSpPr>
        <p:spPr>
          <a:xfrm>
            <a:off x="677334" y="1"/>
            <a:ext cx="8596668" cy="291548"/>
          </a:xfrm>
        </p:spPr>
        <p:txBody>
          <a:bodyPr>
            <a:normAutofit fontScale="90000"/>
          </a:bodyPr>
          <a:lstStyle/>
          <a:p>
            <a:r>
              <a:rPr lang="en-ZA" dirty="0"/>
              <a:t>Pics to use on website</a:t>
            </a:r>
          </a:p>
        </p:txBody>
      </p:sp>
      <p:pic>
        <p:nvPicPr>
          <p:cNvPr id="11" name="Picture 10">
            <a:extLst>
              <a:ext uri="{FF2B5EF4-FFF2-40B4-BE49-F238E27FC236}">
                <a16:creationId xmlns:a16="http://schemas.microsoft.com/office/drawing/2014/main" id="{4B202B3B-12F2-4D11-9599-ABCF772F1190}"/>
              </a:ext>
            </a:extLst>
          </p:cNvPr>
          <p:cNvPicPr>
            <a:picLocks noChangeAspect="1"/>
          </p:cNvPicPr>
          <p:nvPr/>
        </p:nvPicPr>
        <p:blipFill>
          <a:blip r:embed="rId6"/>
          <a:stretch>
            <a:fillRect/>
          </a:stretch>
        </p:blipFill>
        <p:spPr>
          <a:xfrm>
            <a:off x="3561262" y="2626582"/>
            <a:ext cx="3517394" cy="2051117"/>
          </a:xfrm>
          <a:prstGeom prst="rect">
            <a:avLst/>
          </a:prstGeom>
        </p:spPr>
      </p:pic>
      <p:pic>
        <p:nvPicPr>
          <p:cNvPr id="12" name="Picture 11">
            <a:extLst>
              <a:ext uri="{FF2B5EF4-FFF2-40B4-BE49-F238E27FC236}">
                <a16:creationId xmlns:a16="http://schemas.microsoft.com/office/drawing/2014/main" id="{B82ED599-D615-4F82-91B1-B26A14977CFC}"/>
              </a:ext>
            </a:extLst>
          </p:cNvPr>
          <p:cNvPicPr>
            <a:picLocks noChangeAspect="1"/>
          </p:cNvPicPr>
          <p:nvPr/>
        </p:nvPicPr>
        <p:blipFill>
          <a:blip r:embed="rId7"/>
          <a:stretch>
            <a:fillRect/>
          </a:stretch>
        </p:blipFill>
        <p:spPr>
          <a:xfrm>
            <a:off x="84187" y="1277685"/>
            <a:ext cx="3735165" cy="2052915"/>
          </a:xfrm>
          <a:prstGeom prst="rect">
            <a:avLst/>
          </a:prstGeom>
        </p:spPr>
      </p:pic>
      <p:pic>
        <p:nvPicPr>
          <p:cNvPr id="13" name="Picture 12">
            <a:extLst>
              <a:ext uri="{FF2B5EF4-FFF2-40B4-BE49-F238E27FC236}">
                <a16:creationId xmlns:a16="http://schemas.microsoft.com/office/drawing/2014/main" id="{469A746E-24DE-4562-B1E7-86CEC82ECE7C}"/>
              </a:ext>
            </a:extLst>
          </p:cNvPr>
          <p:cNvPicPr>
            <a:picLocks noChangeAspect="1"/>
          </p:cNvPicPr>
          <p:nvPr/>
        </p:nvPicPr>
        <p:blipFill>
          <a:blip r:embed="rId8"/>
          <a:stretch>
            <a:fillRect/>
          </a:stretch>
        </p:blipFill>
        <p:spPr>
          <a:xfrm>
            <a:off x="4963233" y="145775"/>
            <a:ext cx="2835345" cy="2447728"/>
          </a:xfrm>
          <a:prstGeom prst="rect">
            <a:avLst/>
          </a:prstGeom>
        </p:spPr>
      </p:pic>
      <p:pic>
        <p:nvPicPr>
          <p:cNvPr id="14" name="Picture 13">
            <a:extLst>
              <a:ext uri="{FF2B5EF4-FFF2-40B4-BE49-F238E27FC236}">
                <a16:creationId xmlns:a16="http://schemas.microsoft.com/office/drawing/2014/main" id="{D5083447-3BD5-46C0-9424-8800246FCA2C}"/>
              </a:ext>
            </a:extLst>
          </p:cNvPr>
          <p:cNvPicPr>
            <a:picLocks noChangeAspect="1"/>
          </p:cNvPicPr>
          <p:nvPr/>
        </p:nvPicPr>
        <p:blipFill>
          <a:blip r:embed="rId9"/>
          <a:stretch>
            <a:fillRect/>
          </a:stretch>
        </p:blipFill>
        <p:spPr>
          <a:xfrm>
            <a:off x="453520" y="5153025"/>
            <a:ext cx="1981200" cy="1704975"/>
          </a:xfrm>
          <a:prstGeom prst="rect">
            <a:avLst/>
          </a:prstGeom>
        </p:spPr>
      </p:pic>
      <p:pic>
        <p:nvPicPr>
          <p:cNvPr id="15" name="Picture 14">
            <a:extLst>
              <a:ext uri="{FF2B5EF4-FFF2-40B4-BE49-F238E27FC236}">
                <a16:creationId xmlns:a16="http://schemas.microsoft.com/office/drawing/2014/main" id="{210A4221-3F1E-44FF-9E9D-7E65500476F7}"/>
              </a:ext>
            </a:extLst>
          </p:cNvPr>
          <p:cNvPicPr>
            <a:picLocks noChangeAspect="1"/>
          </p:cNvPicPr>
          <p:nvPr/>
        </p:nvPicPr>
        <p:blipFill>
          <a:blip r:embed="rId10"/>
          <a:stretch>
            <a:fillRect/>
          </a:stretch>
        </p:blipFill>
        <p:spPr>
          <a:xfrm>
            <a:off x="444552" y="3361080"/>
            <a:ext cx="2057400" cy="1914525"/>
          </a:xfrm>
          <a:prstGeom prst="rect">
            <a:avLst/>
          </a:prstGeom>
        </p:spPr>
      </p:pic>
      <p:pic>
        <p:nvPicPr>
          <p:cNvPr id="16" name="Picture 15">
            <a:extLst>
              <a:ext uri="{FF2B5EF4-FFF2-40B4-BE49-F238E27FC236}">
                <a16:creationId xmlns:a16="http://schemas.microsoft.com/office/drawing/2014/main" id="{2676D2E8-B0EC-48A9-BB87-960DB05EAE61}"/>
              </a:ext>
            </a:extLst>
          </p:cNvPr>
          <p:cNvPicPr>
            <a:picLocks noChangeAspect="1"/>
          </p:cNvPicPr>
          <p:nvPr/>
        </p:nvPicPr>
        <p:blipFill>
          <a:blip r:embed="rId11"/>
          <a:stretch>
            <a:fillRect/>
          </a:stretch>
        </p:blipFill>
        <p:spPr>
          <a:xfrm>
            <a:off x="3589248" y="5153025"/>
            <a:ext cx="2895600" cy="1552575"/>
          </a:xfrm>
          <a:prstGeom prst="rect">
            <a:avLst/>
          </a:prstGeom>
        </p:spPr>
      </p:pic>
    </p:spTree>
    <p:extLst>
      <p:ext uri="{BB962C8B-B14F-4D97-AF65-F5344CB8AC3E}">
        <p14:creationId xmlns:p14="http://schemas.microsoft.com/office/powerpoint/2010/main" val="1273050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0" name="Group 69">
            <a:extLst>
              <a:ext uri="{FF2B5EF4-FFF2-40B4-BE49-F238E27FC236}">
                <a16:creationId xmlns:a16="http://schemas.microsoft.com/office/drawing/2014/main" id="{1EA3DE74-31A6-48AD-8C0A-E33A679BAF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71" name="Straight Connector 70">
              <a:extLst>
                <a:ext uri="{FF2B5EF4-FFF2-40B4-BE49-F238E27FC236}">
                  <a16:creationId xmlns:a16="http://schemas.microsoft.com/office/drawing/2014/main" id="{AFFDDEBC-790E-43B4-8282-92702E0A891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2" name="Straight Connector 71">
              <a:extLst>
                <a:ext uri="{FF2B5EF4-FFF2-40B4-BE49-F238E27FC236}">
                  <a16:creationId xmlns:a16="http://schemas.microsoft.com/office/drawing/2014/main" id="{53F624CC-585A-4177-8E95-77462EA619E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3" name="Rectangle 23">
              <a:extLst>
                <a:ext uri="{FF2B5EF4-FFF2-40B4-BE49-F238E27FC236}">
                  <a16:creationId xmlns:a16="http://schemas.microsoft.com/office/drawing/2014/main" id="{B18999F3-4745-477E-B6DA-E5B0BCD53F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4" name="Rectangle 25">
              <a:extLst>
                <a:ext uri="{FF2B5EF4-FFF2-40B4-BE49-F238E27FC236}">
                  <a16:creationId xmlns:a16="http://schemas.microsoft.com/office/drawing/2014/main" id="{B780C728-EC47-4108-8DC4-B5ACDAD0B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5" name="Isosceles Triangle 74">
              <a:extLst>
                <a:ext uri="{FF2B5EF4-FFF2-40B4-BE49-F238E27FC236}">
                  <a16:creationId xmlns:a16="http://schemas.microsoft.com/office/drawing/2014/main" id="{E5535F23-07A0-49FD-BF88-208C0FBEE0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76" name="Rectangle 27">
              <a:extLst>
                <a:ext uri="{FF2B5EF4-FFF2-40B4-BE49-F238E27FC236}">
                  <a16:creationId xmlns:a16="http://schemas.microsoft.com/office/drawing/2014/main" id="{944D95CD-2ADB-4E41-AFD2-5ED06FD6D5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28">
              <a:extLst>
                <a:ext uri="{FF2B5EF4-FFF2-40B4-BE49-F238E27FC236}">
                  <a16:creationId xmlns:a16="http://schemas.microsoft.com/office/drawing/2014/main" id="{36509339-BF07-4ED1-B1DA-74D2D956F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8" name="Rectangle 29">
              <a:extLst>
                <a:ext uri="{FF2B5EF4-FFF2-40B4-BE49-F238E27FC236}">
                  <a16:creationId xmlns:a16="http://schemas.microsoft.com/office/drawing/2014/main" id="{6317DACF-CCA7-442B-B867-2CF567E4BF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79" name="Isosceles Triangle 78">
              <a:extLst>
                <a:ext uri="{FF2B5EF4-FFF2-40B4-BE49-F238E27FC236}">
                  <a16:creationId xmlns:a16="http://schemas.microsoft.com/office/drawing/2014/main" id="{7E917ACA-0CB0-4A07-9594-33E63B91B7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0" name="Isosceles Triangle 79">
              <a:extLst>
                <a:ext uri="{FF2B5EF4-FFF2-40B4-BE49-F238E27FC236}">
                  <a16:creationId xmlns:a16="http://schemas.microsoft.com/office/drawing/2014/main" id="{21DF86A2-1E2E-48FD-8EF7-F9D6744FA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useBgFill="1">
        <p:nvSpPr>
          <p:cNvPr id="82" name="Rectangle 81">
            <a:extLst>
              <a:ext uri="{FF2B5EF4-FFF2-40B4-BE49-F238E27FC236}">
                <a16:creationId xmlns:a16="http://schemas.microsoft.com/office/drawing/2014/main" id="{015E3E78-BF51-4607-86CE-A0299B88FE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a:extLst>
              <a:ext uri="{FF2B5EF4-FFF2-40B4-BE49-F238E27FC236}">
                <a16:creationId xmlns:a16="http://schemas.microsoft.com/office/drawing/2014/main" id="{196BD07D-E655-4931-A303-465A8AEEED43}"/>
              </a:ext>
            </a:extLst>
          </p:cNvPr>
          <p:cNvPicPr>
            <a:picLocks noChangeAspect="1"/>
          </p:cNvPicPr>
          <p:nvPr/>
        </p:nvPicPr>
        <p:blipFill rotWithShape="1">
          <a:blip r:embed="rId2">
            <a:alphaModFix amt="50000"/>
          </a:blip>
          <a:srcRect l="5332" r="7042" b="-1"/>
          <a:stretch/>
        </p:blipFill>
        <p:spPr>
          <a:xfrm>
            <a:off x="20" y="10"/>
            <a:ext cx="7259971" cy="6856105"/>
          </a:xfrm>
          <a:custGeom>
            <a:avLst/>
            <a:gdLst/>
            <a:ahLst/>
            <a:cxnLst/>
            <a:rect l="l" t="t" r="r" b="b"/>
            <a:pathLst>
              <a:path w="7259991" h="6856115">
                <a:moveTo>
                  <a:pt x="0" y="0"/>
                </a:moveTo>
                <a:lnTo>
                  <a:pt x="5841644" y="0"/>
                </a:lnTo>
                <a:lnTo>
                  <a:pt x="7253976" y="4479990"/>
                </a:lnTo>
                <a:lnTo>
                  <a:pt x="7259991" y="4484422"/>
                </a:lnTo>
                <a:lnTo>
                  <a:pt x="5514446" y="6852824"/>
                </a:lnTo>
                <a:lnTo>
                  <a:pt x="6776547" y="6852824"/>
                </a:lnTo>
                <a:lnTo>
                  <a:pt x="6776547" y="6856115"/>
                </a:lnTo>
                <a:lnTo>
                  <a:pt x="0" y="6856115"/>
                </a:lnTo>
                <a:close/>
              </a:path>
            </a:pathLst>
          </a:custGeom>
        </p:spPr>
      </p:pic>
      <p:sp>
        <p:nvSpPr>
          <p:cNvPr id="2" name="Title 1">
            <a:extLst>
              <a:ext uri="{FF2B5EF4-FFF2-40B4-BE49-F238E27FC236}">
                <a16:creationId xmlns:a16="http://schemas.microsoft.com/office/drawing/2014/main" id="{AEC8B7E8-3FC8-4137-A3A8-E93AB0591D84}"/>
              </a:ext>
            </a:extLst>
          </p:cNvPr>
          <p:cNvSpPr>
            <a:spLocks noGrp="1"/>
          </p:cNvSpPr>
          <p:nvPr>
            <p:ph type="title"/>
          </p:nvPr>
        </p:nvSpPr>
        <p:spPr>
          <a:xfrm>
            <a:off x="467724" y="2404534"/>
            <a:ext cx="5669280" cy="1646302"/>
          </a:xfrm>
        </p:spPr>
        <p:txBody>
          <a:bodyPr vert="horz" lIns="91440" tIns="45720" rIns="91440" bIns="45720" rtlCol="0" anchor="b">
            <a:normAutofit/>
          </a:bodyPr>
          <a:lstStyle/>
          <a:p>
            <a:pPr algn="r">
              <a:lnSpc>
                <a:spcPct val="90000"/>
              </a:lnSpc>
            </a:pPr>
            <a:r>
              <a:rPr lang="en-US" sz="5400">
                <a:solidFill>
                  <a:srgbClr val="FFFFFF"/>
                </a:solidFill>
              </a:rPr>
              <a:t>SAFEGUARDING OUR ENVIRNMENT</a:t>
            </a:r>
          </a:p>
        </p:txBody>
      </p:sp>
      <p:pic>
        <p:nvPicPr>
          <p:cNvPr id="6" name="Picture 5">
            <a:extLst>
              <a:ext uri="{FF2B5EF4-FFF2-40B4-BE49-F238E27FC236}">
                <a16:creationId xmlns:a16="http://schemas.microsoft.com/office/drawing/2014/main" id="{A04EF634-2B26-4D25-8F96-4DCDE4160851}"/>
              </a:ext>
            </a:extLst>
          </p:cNvPr>
          <p:cNvPicPr>
            <a:picLocks noChangeAspect="1"/>
          </p:cNvPicPr>
          <p:nvPr/>
        </p:nvPicPr>
        <p:blipFill rotWithShape="1">
          <a:blip r:embed="rId3"/>
          <a:srcRect t="2768" r="-2" b="38036"/>
          <a:stretch/>
        </p:blipFill>
        <p:spPr>
          <a:xfrm>
            <a:off x="5883879" y="10"/>
            <a:ext cx="6304947" cy="2285990"/>
          </a:xfrm>
          <a:custGeom>
            <a:avLst/>
            <a:gdLst/>
            <a:ahLst/>
            <a:cxnLst/>
            <a:rect l="l" t="t" r="r" b="b"/>
            <a:pathLst>
              <a:path w="6304947" h="2286000">
                <a:moveTo>
                  <a:pt x="0" y="0"/>
                </a:moveTo>
                <a:lnTo>
                  <a:pt x="6304947" y="0"/>
                </a:lnTo>
                <a:lnTo>
                  <a:pt x="6304947" y="2286000"/>
                </a:lnTo>
                <a:lnTo>
                  <a:pt x="720670" y="2286000"/>
                </a:lnTo>
                <a:close/>
              </a:path>
            </a:pathLst>
          </a:custGeom>
        </p:spPr>
      </p:pic>
      <p:sp>
        <p:nvSpPr>
          <p:cNvPr id="84" name="Isosceles Triangle 83">
            <a:extLst>
              <a:ext uri="{FF2B5EF4-FFF2-40B4-BE49-F238E27FC236}">
                <a16:creationId xmlns:a16="http://schemas.microsoft.com/office/drawing/2014/main" id="{AFCFD6D8-B11A-4FF8-AA6D-F63F472A21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a:extLst>
              <a:ext uri="{FF2B5EF4-FFF2-40B4-BE49-F238E27FC236}">
                <a16:creationId xmlns:a16="http://schemas.microsoft.com/office/drawing/2014/main" id="{46938995-9449-4801-BD6E-454F5ABF7C32}"/>
              </a:ext>
            </a:extLst>
          </p:cNvPr>
          <p:cNvPicPr>
            <a:picLocks noChangeAspect="1"/>
          </p:cNvPicPr>
          <p:nvPr/>
        </p:nvPicPr>
        <p:blipFill rotWithShape="1">
          <a:blip r:embed="rId4"/>
          <a:srcRect t="886" r="-1" b="214"/>
          <a:stretch/>
        </p:blipFill>
        <p:spPr>
          <a:xfrm>
            <a:off x="6604548" y="2286000"/>
            <a:ext cx="5584275" cy="2286000"/>
          </a:xfrm>
          <a:custGeom>
            <a:avLst/>
            <a:gdLst/>
            <a:ahLst/>
            <a:cxnLst/>
            <a:rect l="l" t="t" r="r" b="b"/>
            <a:pathLst>
              <a:path w="5584275" h="2286000">
                <a:moveTo>
                  <a:pt x="0" y="0"/>
                </a:moveTo>
                <a:lnTo>
                  <a:pt x="5584275" y="0"/>
                </a:lnTo>
                <a:lnTo>
                  <a:pt x="5584275" y="2286000"/>
                </a:lnTo>
                <a:lnTo>
                  <a:pt x="626046" y="2286000"/>
                </a:lnTo>
                <a:lnTo>
                  <a:pt x="692258" y="2195876"/>
                </a:lnTo>
                <a:close/>
              </a:path>
            </a:pathLst>
          </a:custGeom>
        </p:spPr>
      </p:pic>
      <p:pic>
        <p:nvPicPr>
          <p:cNvPr id="4" name="Picture 3">
            <a:extLst>
              <a:ext uri="{FF2B5EF4-FFF2-40B4-BE49-F238E27FC236}">
                <a16:creationId xmlns:a16="http://schemas.microsoft.com/office/drawing/2014/main" id="{B9DB06D3-BFFB-4153-A767-5A812942CF66}"/>
              </a:ext>
            </a:extLst>
          </p:cNvPr>
          <p:cNvPicPr>
            <a:picLocks noChangeAspect="1"/>
          </p:cNvPicPr>
          <p:nvPr/>
        </p:nvPicPr>
        <p:blipFill rotWithShape="1">
          <a:blip r:embed="rId5"/>
          <a:srcRect t="5690" r="-1" b="-1"/>
          <a:stretch/>
        </p:blipFill>
        <p:spPr>
          <a:xfrm>
            <a:off x="5551112" y="4572000"/>
            <a:ext cx="6640888" cy="2286000"/>
          </a:xfrm>
          <a:custGeom>
            <a:avLst/>
            <a:gdLst/>
            <a:ahLst/>
            <a:cxnLst/>
            <a:rect l="l" t="t" r="r" b="b"/>
            <a:pathLst>
              <a:path w="6640888" h="2286000">
                <a:moveTo>
                  <a:pt x="1679482" y="0"/>
                </a:moveTo>
                <a:lnTo>
                  <a:pt x="6640888" y="0"/>
                </a:lnTo>
                <a:lnTo>
                  <a:pt x="6640888" y="2286000"/>
                </a:lnTo>
                <a:lnTo>
                  <a:pt x="0" y="2286000"/>
                </a:lnTo>
                <a:close/>
              </a:path>
            </a:pathLst>
          </a:custGeom>
        </p:spPr>
      </p:pic>
      <p:sp>
        <p:nvSpPr>
          <p:cNvPr id="15" name="Text Placeholder 14">
            <a:extLst>
              <a:ext uri="{FF2B5EF4-FFF2-40B4-BE49-F238E27FC236}">
                <a16:creationId xmlns:a16="http://schemas.microsoft.com/office/drawing/2014/main" id="{4630B2FF-9B48-4533-AB00-4FB593056142}"/>
              </a:ext>
            </a:extLst>
          </p:cNvPr>
          <p:cNvSpPr>
            <a:spLocks noGrp="1"/>
          </p:cNvSpPr>
          <p:nvPr>
            <p:ph type="body" idx="1"/>
          </p:nvPr>
        </p:nvSpPr>
        <p:spPr>
          <a:xfrm>
            <a:off x="1179660" y="4050833"/>
            <a:ext cx="4957344" cy="1096899"/>
          </a:xfrm>
        </p:spPr>
        <p:txBody>
          <a:bodyPr vert="horz" lIns="91440" tIns="45720" rIns="91440" bIns="45720" rtlCol="0" anchor="t">
            <a:normAutofit/>
          </a:bodyPr>
          <a:lstStyle/>
          <a:p>
            <a:pPr algn="r"/>
            <a:r>
              <a:rPr lang="en-US" sz="1800"/>
              <a:t>HOME 	ORGANISATION	CONTACT- 0727129248 / 0838352801</a:t>
            </a:r>
          </a:p>
          <a:p>
            <a:pPr algn="r"/>
            <a:endParaRPr lang="en-US" sz="1800"/>
          </a:p>
        </p:txBody>
      </p:sp>
      <p:sp>
        <p:nvSpPr>
          <p:cNvPr id="86" name="Rectangle 29">
            <a:extLst>
              <a:ext uri="{FF2B5EF4-FFF2-40B4-BE49-F238E27FC236}">
                <a16:creationId xmlns:a16="http://schemas.microsoft.com/office/drawing/2014/main" id="{99CDFA5B-0593-4946-8B2B-61B888895B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8" name="Isosceles Triangle 87">
            <a:extLst>
              <a:ext uri="{FF2B5EF4-FFF2-40B4-BE49-F238E27FC236}">
                <a16:creationId xmlns:a16="http://schemas.microsoft.com/office/drawing/2014/main" id="{5BC01963-BAEA-42F8-A0A1-D5323FDF5C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90" name="Straight Connector 89">
            <a:extLst>
              <a:ext uri="{FF2B5EF4-FFF2-40B4-BE49-F238E27FC236}">
                <a16:creationId xmlns:a16="http://schemas.microsoft.com/office/drawing/2014/main" id="{EB60E152-277A-4689-827B-214A55B3D55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2" name="Straight Connector 91">
            <a:extLst>
              <a:ext uri="{FF2B5EF4-FFF2-40B4-BE49-F238E27FC236}">
                <a16:creationId xmlns:a16="http://schemas.microsoft.com/office/drawing/2014/main" id="{1993689F-A4B8-43C0-ADED-5E8C083DCA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sp>
        <p:nvSpPr>
          <p:cNvPr id="94" name="Rectangle 23">
            <a:extLst>
              <a:ext uri="{FF2B5EF4-FFF2-40B4-BE49-F238E27FC236}">
                <a16:creationId xmlns:a16="http://schemas.microsoft.com/office/drawing/2014/main" id="{9A55474B-4D9C-4A4D-AC41-524963CDBA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296704206"/>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49" name="Rectangle 48">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1" name="Straight Connector 50">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953376"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133042"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55"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24631"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7"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6597"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9" name="Isosceles Triangle 58">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5488"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61"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7655"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63" name="Isosceles Triangle 62">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14821"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73274B1-E13B-4622-AE17-683659ED7D80}"/>
              </a:ext>
            </a:extLst>
          </p:cNvPr>
          <p:cNvSpPr>
            <a:spLocks noGrp="1"/>
          </p:cNvSpPr>
          <p:nvPr>
            <p:ph type="title"/>
          </p:nvPr>
        </p:nvSpPr>
        <p:spPr>
          <a:xfrm>
            <a:off x="677334" y="609600"/>
            <a:ext cx="3843375" cy="5175624"/>
          </a:xfrm>
        </p:spPr>
        <p:txBody>
          <a:bodyPr anchor="ctr">
            <a:normAutofit/>
          </a:bodyPr>
          <a:lstStyle/>
          <a:p>
            <a:r>
              <a:rPr lang="en-ZA" b="1" dirty="0">
                <a:solidFill>
                  <a:schemeClr val="tx1">
                    <a:lumMod val="85000"/>
                    <a:lumOff val="15000"/>
                  </a:schemeClr>
                </a:solidFill>
              </a:rPr>
              <a:t>COMPANY SUMMARY</a:t>
            </a:r>
            <a:br>
              <a:rPr lang="en-ZA" b="1" dirty="0">
                <a:solidFill>
                  <a:schemeClr val="tx1">
                    <a:lumMod val="85000"/>
                    <a:lumOff val="15000"/>
                  </a:schemeClr>
                </a:solidFill>
              </a:rPr>
            </a:br>
            <a:endParaRPr lang="en-ZA" b="1" dirty="0">
              <a:solidFill>
                <a:schemeClr val="tx1">
                  <a:lumMod val="85000"/>
                  <a:lumOff val="15000"/>
                </a:schemeClr>
              </a:solidFill>
            </a:endParaRPr>
          </a:p>
        </p:txBody>
      </p:sp>
      <p:sp>
        <p:nvSpPr>
          <p:cNvPr id="65" name="Freeform: Shape 64">
            <a:extLst>
              <a:ext uri="{FF2B5EF4-FFF2-40B4-BE49-F238E27FC236}">
                <a16:creationId xmlns:a16="http://schemas.microsoft.com/office/drawing/2014/main" id="{142BFA2A-77A0-4F60-A32A-685681C84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82154" y="-8467"/>
            <a:ext cx="7109846" cy="6866467"/>
          </a:xfrm>
          <a:custGeom>
            <a:avLst/>
            <a:gdLst>
              <a:gd name="connsiteX0" fmla="*/ 0 w 7109846"/>
              <a:gd name="connsiteY0" fmla="*/ 0 h 6866467"/>
              <a:gd name="connsiteX1" fmla="*/ 1249825 w 7109846"/>
              <a:gd name="connsiteY1" fmla="*/ 0 h 6866467"/>
              <a:gd name="connsiteX2" fmla="*/ 1249825 w 7109846"/>
              <a:gd name="connsiteY2" fmla="*/ 8467 h 6866467"/>
              <a:gd name="connsiteX3" fmla="*/ 7109846 w 7109846"/>
              <a:gd name="connsiteY3" fmla="*/ 8467 h 6866467"/>
              <a:gd name="connsiteX4" fmla="*/ 7109846 w 7109846"/>
              <a:gd name="connsiteY4" fmla="*/ 6866467 h 6866467"/>
              <a:gd name="connsiteX5" fmla="*/ 1249825 w 7109846"/>
              <a:gd name="connsiteY5" fmla="*/ 6866467 h 6866467"/>
              <a:gd name="connsiteX6" fmla="*/ 1109382 w 7109846"/>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09846" h="6866467">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1901247C-0DF5-4EC1-9CCD-FCBCD507AECB}"/>
              </a:ext>
            </a:extLst>
          </p:cNvPr>
          <p:cNvSpPr>
            <a:spLocks noGrp="1"/>
          </p:cNvSpPr>
          <p:nvPr>
            <p:ph idx="1"/>
          </p:nvPr>
        </p:nvSpPr>
        <p:spPr>
          <a:xfrm>
            <a:off x="6116084" y="609601"/>
            <a:ext cx="5511296" cy="5175624"/>
          </a:xfrm>
        </p:spPr>
        <p:txBody>
          <a:bodyPr anchor="ctr">
            <a:normAutofit/>
          </a:bodyPr>
          <a:lstStyle/>
          <a:p>
            <a:pPr>
              <a:lnSpc>
                <a:spcPct val="90000"/>
              </a:lnSpc>
            </a:pPr>
            <a:r>
              <a:rPr lang="en-ZA" sz="1300" dirty="0">
                <a:solidFill>
                  <a:srgbClr val="FFFFFF"/>
                </a:solidFill>
                <a:latin typeface="Cambria Math" panose="02040503050406030204" pitchFamily="18" charset="0"/>
                <a:ea typeface="Cambria Math" panose="02040503050406030204" pitchFamily="18" charset="0"/>
                <a:cs typeface="Aharoni" panose="020B0604020202020204" pitchFamily="2" charset="-79"/>
              </a:rPr>
              <a:t>BMMJ is a ISO 14001 certified company committed to safe and sound environmental management. The business was established in 2016, started by 4 sisters and 1 experienced used oil collection partner. We saw the need in our communities to dispose of used oil safely to support the fight against global warming and lend a hand in promoting and taking care of our environment for our future generations. We realised that in our communities there are a number of informal vehicle repair shops and mechanics that were not informed or aware of how to safely dispose of the used oil they generated. </a:t>
            </a:r>
          </a:p>
          <a:p>
            <a:pPr>
              <a:lnSpc>
                <a:spcPct val="90000"/>
              </a:lnSpc>
            </a:pPr>
            <a:r>
              <a:rPr lang="en-ZA" sz="1300" dirty="0">
                <a:solidFill>
                  <a:srgbClr val="FFFFFF"/>
                </a:solidFill>
                <a:latin typeface="Cambria Math" panose="02040503050406030204" pitchFamily="18" charset="0"/>
                <a:ea typeface="Cambria Math" panose="02040503050406030204" pitchFamily="18" charset="0"/>
                <a:cs typeface="Aharoni" panose="020B0604020202020204" pitchFamily="2" charset="-79"/>
              </a:rPr>
              <a:t>We therefore embarked on a journey to supply them with containers, 210L drums / BLC, </a:t>
            </a:r>
            <a:r>
              <a:rPr lang="en-ZA" sz="1300" dirty="0" err="1">
                <a:solidFill>
                  <a:srgbClr val="FFFFFF"/>
                </a:solidFill>
                <a:latin typeface="Cambria Math" panose="02040503050406030204" pitchFamily="18" charset="0"/>
                <a:ea typeface="Cambria Math" panose="02040503050406030204" pitchFamily="18" charset="0"/>
                <a:cs typeface="Aharoni" panose="020B0604020202020204" pitchFamily="2" charset="-79"/>
              </a:rPr>
              <a:t>jojo</a:t>
            </a:r>
            <a:r>
              <a:rPr lang="en-ZA" sz="1300" dirty="0">
                <a:solidFill>
                  <a:srgbClr val="FFFFFF"/>
                </a:solidFill>
                <a:latin typeface="Cambria Math" panose="02040503050406030204" pitchFamily="18" charset="0"/>
                <a:ea typeface="Cambria Math" panose="02040503050406030204" pitchFamily="18" charset="0"/>
                <a:cs typeface="Aharoni" panose="020B0604020202020204" pitchFamily="2" charset="-79"/>
              </a:rPr>
              <a:t> tanks to decant used oil into for us to collect and safely dispose of once full. We also service our mines and car dealerships around the country by safely collecting and safely disposing of used oil. By managing the process of delivering containers and tracking their volumes for collection at competitive prices we save our clients their time and money to manage more important day to day business matters without worrying about the waste they generate and this becomes a win- win situation for both parties and most importantly our environment for future generations. </a:t>
            </a:r>
          </a:p>
          <a:p>
            <a:pPr>
              <a:lnSpc>
                <a:spcPct val="90000"/>
              </a:lnSpc>
            </a:pPr>
            <a:r>
              <a:rPr lang="en-ZA" sz="1300" dirty="0">
                <a:solidFill>
                  <a:srgbClr val="FFFFFF"/>
                </a:solidFill>
                <a:latin typeface="Cambria Math" panose="02040503050406030204" pitchFamily="18" charset="0"/>
                <a:ea typeface="Cambria Math" panose="02040503050406030204" pitchFamily="18" charset="0"/>
                <a:cs typeface="Aharoni" panose="020B0604020202020204" pitchFamily="2" charset="-79"/>
              </a:rPr>
              <a:t>Keeping our environment at its optimum performance requires that its kept clean and safe for nature to take its course the way it is meant to. Our part is to ensure that the eco system of oil just like nature evolves into its completion from being generated, to safe collection, handling, protected transportation to safe delivery to its destination. The oil is delivered to accredited recyclers and refiners around the country.</a:t>
            </a:r>
          </a:p>
          <a:p>
            <a:pPr>
              <a:lnSpc>
                <a:spcPct val="90000"/>
              </a:lnSpc>
            </a:pPr>
            <a:endParaRPr lang="en-ZA" sz="1300" dirty="0">
              <a:solidFill>
                <a:srgbClr val="FFFFFF"/>
              </a:solidFill>
              <a:latin typeface="Aldhabi" panose="020B0604020202020204" pitchFamily="2" charset="-78"/>
              <a:cs typeface="Aldhabi" panose="020B0604020202020204" pitchFamily="2" charset="-78"/>
            </a:endParaRPr>
          </a:p>
        </p:txBody>
      </p:sp>
    </p:spTree>
    <p:extLst>
      <p:ext uri="{BB962C8B-B14F-4D97-AF65-F5344CB8AC3E}">
        <p14:creationId xmlns:p14="http://schemas.microsoft.com/office/powerpoint/2010/main" val="3977112687"/>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E4826-90BF-4ACE-B3BE-768D6090C541}"/>
              </a:ext>
            </a:extLst>
          </p:cNvPr>
          <p:cNvSpPr>
            <a:spLocks noGrp="1"/>
          </p:cNvSpPr>
          <p:nvPr>
            <p:ph type="title"/>
          </p:nvPr>
        </p:nvSpPr>
        <p:spPr/>
        <p:txBody>
          <a:bodyPr/>
          <a:lstStyle/>
          <a:p>
            <a:r>
              <a:rPr lang="en-ZA" dirty="0"/>
              <a:t>OUR CLIENTS</a:t>
            </a:r>
          </a:p>
        </p:txBody>
      </p:sp>
      <p:pic>
        <p:nvPicPr>
          <p:cNvPr id="5" name="Content Placeholder 4">
            <a:extLst>
              <a:ext uri="{FF2B5EF4-FFF2-40B4-BE49-F238E27FC236}">
                <a16:creationId xmlns:a16="http://schemas.microsoft.com/office/drawing/2014/main" id="{6DE926F5-D7C5-49C2-A9EE-FF05B7884E04}"/>
              </a:ext>
            </a:extLst>
          </p:cNvPr>
          <p:cNvPicPr>
            <a:picLocks noGrp="1" noChangeAspect="1"/>
          </p:cNvPicPr>
          <p:nvPr>
            <p:ph idx="1"/>
          </p:nvPr>
        </p:nvPicPr>
        <p:blipFill>
          <a:blip r:embed="rId2"/>
          <a:stretch>
            <a:fillRect/>
          </a:stretch>
        </p:blipFill>
        <p:spPr>
          <a:xfrm>
            <a:off x="6779771" y="1270000"/>
            <a:ext cx="2619375" cy="2298834"/>
          </a:xfrm>
          <a:prstGeom prst="rect">
            <a:avLst/>
          </a:prstGeom>
        </p:spPr>
      </p:pic>
      <p:pic>
        <p:nvPicPr>
          <p:cNvPr id="6" name="Picture 5">
            <a:extLst>
              <a:ext uri="{FF2B5EF4-FFF2-40B4-BE49-F238E27FC236}">
                <a16:creationId xmlns:a16="http://schemas.microsoft.com/office/drawing/2014/main" id="{7484A06E-C40E-46BA-A34D-148677687954}"/>
              </a:ext>
            </a:extLst>
          </p:cNvPr>
          <p:cNvPicPr>
            <a:picLocks noChangeAspect="1"/>
          </p:cNvPicPr>
          <p:nvPr/>
        </p:nvPicPr>
        <p:blipFill>
          <a:blip r:embed="rId3"/>
          <a:stretch>
            <a:fillRect/>
          </a:stretch>
        </p:blipFill>
        <p:spPr>
          <a:xfrm>
            <a:off x="396788" y="4807160"/>
            <a:ext cx="2647950" cy="1714500"/>
          </a:xfrm>
          <a:prstGeom prst="rect">
            <a:avLst/>
          </a:prstGeom>
        </p:spPr>
      </p:pic>
      <p:pic>
        <p:nvPicPr>
          <p:cNvPr id="7" name="Picture 6">
            <a:extLst>
              <a:ext uri="{FF2B5EF4-FFF2-40B4-BE49-F238E27FC236}">
                <a16:creationId xmlns:a16="http://schemas.microsoft.com/office/drawing/2014/main" id="{1D30D8C5-D714-4634-881F-41CD90F46BA0}"/>
              </a:ext>
            </a:extLst>
          </p:cNvPr>
          <p:cNvPicPr>
            <a:picLocks noChangeAspect="1"/>
          </p:cNvPicPr>
          <p:nvPr/>
        </p:nvPicPr>
        <p:blipFill>
          <a:blip r:embed="rId4"/>
          <a:stretch>
            <a:fillRect/>
          </a:stretch>
        </p:blipFill>
        <p:spPr>
          <a:xfrm>
            <a:off x="4129123" y="5108472"/>
            <a:ext cx="2152650" cy="1743075"/>
          </a:xfrm>
          <a:prstGeom prst="rect">
            <a:avLst/>
          </a:prstGeom>
        </p:spPr>
      </p:pic>
      <p:pic>
        <p:nvPicPr>
          <p:cNvPr id="8" name="Picture 7">
            <a:extLst>
              <a:ext uri="{FF2B5EF4-FFF2-40B4-BE49-F238E27FC236}">
                <a16:creationId xmlns:a16="http://schemas.microsoft.com/office/drawing/2014/main" id="{CB0F13B2-EC19-4321-8F29-297C602BFFD4}"/>
              </a:ext>
            </a:extLst>
          </p:cNvPr>
          <p:cNvPicPr>
            <a:picLocks noChangeAspect="1"/>
          </p:cNvPicPr>
          <p:nvPr/>
        </p:nvPicPr>
        <p:blipFill>
          <a:blip r:embed="rId5"/>
          <a:stretch>
            <a:fillRect/>
          </a:stretch>
        </p:blipFill>
        <p:spPr>
          <a:xfrm>
            <a:off x="3757648" y="1851130"/>
            <a:ext cx="2524125" cy="1638300"/>
          </a:xfrm>
          <a:prstGeom prst="rect">
            <a:avLst/>
          </a:prstGeom>
        </p:spPr>
      </p:pic>
      <p:pic>
        <p:nvPicPr>
          <p:cNvPr id="9" name="Picture 8">
            <a:extLst>
              <a:ext uri="{FF2B5EF4-FFF2-40B4-BE49-F238E27FC236}">
                <a16:creationId xmlns:a16="http://schemas.microsoft.com/office/drawing/2014/main" id="{356DDBD2-BCE1-4F43-A042-B1B9CF847F1F}"/>
              </a:ext>
            </a:extLst>
          </p:cNvPr>
          <p:cNvPicPr>
            <a:picLocks noChangeAspect="1"/>
          </p:cNvPicPr>
          <p:nvPr/>
        </p:nvPicPr>
        <p:blipFill>
          <a:blip r:embed="rId6"/>
          <a:stretch>
            <a:fillRect/>
          </a:stretch>
        </p:blipFill>
        <p:spPr>
          <a:xfrm>
            <a:off x="692247" y="1851130"/>
            <a:ext cx="2609850" cy="1714500"/>
          </a:xfrm>
          <a:prstGeom prst="rect">
            <a:avLst/>
          </a:prstGeom>
        </p:spPr>
      </p:pic>
      <p:pic>
        <p:nvPicPr>
          <p:cNvPr id="10" name="Picture 9">
            <a:extLst>
              <a:ext uri="{FF2B5EF4-FFF2-40B4-BE49-F238E27FC236}">
                <a16:creationId xmlns:a16="http://schemas.microsoft.com/office/drawing/2014/main" id="{AC0E45C5-FE56-49C7-9A77-A02B67E16647}"/>
              </a:ext>
            </a:extLst>
          </p:cNvPr>
          <p:cNvPicPr>
            <a:picLocks noChangeAspect="1"/>
          </p:cNvPicPr>
          <p:nvPr/>
        </p:nvPicPr>
        <p:blipFill>
          <a:blip r:embed="rId7"/>
          <a:stretch>
            <a:fillRect/>
          </a:stretch>
        </p:blipFill>
        <p:spPr>
          <a:xfrm>
            <a:off x="6770120" y="4006850"/>
            <a:ext cx="2952750" cy="1581150"/>
          </a:xfrm>
          <a:prstGeom prst="rect">
            <a:avLst/>
          </a:prstGeom>
        </p:spPr>
      </p:pic>
      <p:pic>
        <p:nvPicPr>
          <p:cNvPr id="11" name="Picture 10">
            <a:extLst>
              <a:ext uri="{FF2B5EF4-FFF2-40B4-BE49-F238E27FC236}">
                <a16:creationId xmlns:a16="http://schemas.microsoft.com/office/drawing/2014/main" id="{3161D248-62BA-4DD6-913C-17D186BD8342}"/>
              </a:ext>
            </a:extLst>
          </p:cNvPr>
          <p:cNvPicPr>
            <a:picLocks noChangeAspect="1"/>
          </p:cNvPicPr>
          <p:nvPr/>
        </p:nvPicPr>
        <p:blipFill>
          <a:blip r:embed="rId8"/>
          <a:stretch>
            <a:fillRect/>
          </a:stretch>
        </p:blipFill>
        <p:spPr>
          <a:xfrm>
            <a:off x="3135779" y="3746501"/>
            <a:ext cx="3543300" cy="1181100"/>
          </a:xfrm>
          <a:prstGeom prst="rect">
            <a:avLst/>
          </a:prstGeom>
        </p:spPr>
      </p:pic>
    </p:spTree>
    <p:extLst>
      <p:ext uri="{BB962C8B-B14F-4D97-AF65-F5344CB8AC3E}">
        <p14:creationId xmlns:p14="http://schemas.microsoft.com/office/powerpoint/2010/main" val="37990957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6" name="Rectangle 80">
            <a:extLst>
              <a:ext uri="{FF2B5EF4-FFF2-40B4-BE49-F238E27FC236}">
                <a16:creationId xmlns:a16="http://schemas.microsoft.com/office/drawing/2014/main" id="{F9CBB306-8362-4E9F-8E8F-724CB89A5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FE0D8C-B56E-450A-BAFE-CDA86DA4BD3C}"/>
              </a:ext>
            </a:extLst>
          </p:cNvPr>
          <p:cNvSpPr>
            <a:spLocks noGrp="1"/>
          </p:cNvSpPr>
          <p:nvPr>
            <p:ph type="title"/>
          </p:nvPr>
        </p:nvSpPr>
        <p:spPr>
          <a:xfrm>
            <a:off x="677332" y="609600"/>
            <a:ext cx="5217538" cy="1320800"/>
          </a:xfrm>
        </p:spPr>
        <p:txBody>
          <a:bodyPr>
            <a:normAutofit/>
          </a:bodyPr>
          <a:lstStyle/>
          <a:p>
            <a:r>
              <a:rPr lang="en-ZA" dirty="0">
                <a:solidFill>
                  <a:schemeClr val="tx1"/>
                </a:solidFill>
              </a:rPr>
              <a:t>MEET THE TEAM</a:t>
            </a:r>
          </a:p>
        </p:txBody>
      </p:sp>
      <p:sp>
        <p:nvSpPr>
          <p:cNvPr id="88" name="Isosceles Triangle 8">
            <a:extLst>
              <a:ext uri="{FF2B5EF4-FFF2-40B4-BE49-F238E27FC236}">
                <a16:creationId xmlns:a16="http://schemas.microsoft.com/office/drawing/2014/main" id="{F19F8C88-9B7E-4596-8D09-DF90F41CA9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1"/>
            <a:ext cx="476655"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3" name="Content Placeholder 10">
            <a:extLst>
              <a:ext uri="{FF2B5EF4-FFF2-40B4-BE49-F238E27FC236}">
                <a16:creationId xmlns:a16="http://schemas.microsoft.com/office/drawing/2014/main" id="{D8FFA1F3-3CA3-484B-B347-E793EAAF28D3}"/>
              </a:ext>
            </a:extLst>
          </p:cNvPr>
          <p:cNvSpPr>
            <a:spLocks noGrp="1"/>
          </p:cNvSpPr>
          <p:nvPr>
            <p:ph idx="1"/>
          </p:nvPr>
        </p:nvSpPr>
        <p:spPr>
          <a:xfrm>
            <a:off x="683263" y="2160589"/>
            <a:ext cx="5211607" cy="3880773"/>
          </a:xfrm>
        </p:spPr>
        <p:txBody>
          <a:bodyPr>
            <a:normAutofit/>
          </a:bodyPr>
          <a:lstStyle/>
          <a:p>
            <a:pPr marL="0" indent="0">
              <a:buNone/>
            </a:pPr>
            <a:r>
              <a:rPr lang="en-US" dirty="0"/>
              <a:t>Clock-wise</a:t>
            </a:r>
          </a:p>
          <a:p>
            <a:r>
              <a:rPr lang="en-US" dirty="0"/>
              <a:t>Managing Director: </a:t>
            </a:r>
            <a:r>
              <a:rPr lang="en-US" dirty="0" err="1"/>
              <a:t>Mmakhotso</a:t>
            </a:r>
            <a:r>
              <a:rPr lang="en-US" dirty="0"/>
              <a:t> Dube</a:t>
            </a:r>
          </a:p>
          <a:p>
            <a:r>
              <a:rPr lang="en-US" dirty="0"/>
              <a:t>Chief Executive </a:t>
            </a:r>
            <a:r>
              <a:rPr lang="en-US" dirty="0" err="1"/>
              <a:t>Officer:Vusi</a:t>
            </a:r>
            <a:r>
              <a:rPr lang="en-US" dirty="0"/>
              <a:t> Buthelezi</a:t>
            </a:r>
          </a:p>
          <a:p>
            <a:r>
              <a:rPr lang="en-US" dirty="0"/>
              <a:t>Sales Manager: Joy Lenake</a:t>
            </a:r>
          </a:p>
          <a:p>
            <a:r>
              <a:rPr lang="en-US" dirty="0"/>
              <a:t>Chief Financial Officer: </a:t>
            </a:r>
            <a:r>
              <a:rPr lang="en-US" dirty="0" err="1"/>
              <a:t>Mamotse</a:t>
            </a:r>
            <a:r>
              <a:rPr lang="en-US" dirty="0"/>
              <a:t> Lenake</a:t>
            </a:r>
          </a:p>
          <a:p>
            <a:r>
              <a:rPr lang="en-US" dirty="0"/>
              <a:t>Business Manager: </a:t>
            </a:r>
            <a:r>
              <a:rPr lang="en-US" dirty="0" err="1"/>
              <a:t>Banini</a:t>
            </a:r>
            <a:r>
              <a:rPr lang="en-US" dirty="0"/>
              <a:t> Lenake</a:t>
            </a:r>
          </a:p>
        </p:txBody>
      </p:sp>
      <p:pic>
        <p:nvPicPr>
          <p:cNvPr id="5" name="Picture 4">
            <a:extLst>
              <a:ext uri="{FF2B5EF4-FFF2-40B4-BE49-F238E27FC236}">
                <a16:creationId xmlns:a16="http://schemas.microsoft.com/office/drawing/2014/main" id="{8632F07E-34A3-4272-881D-31AB1B61880B}"/>
              </a:ext>
            </a:extLst>
          </p:cNvPr>
          <p:cNvPicPr>
            <a:picLocks noChangeAspect="1"/>
          </p:cNvPicPr>
          <p:nvPr/>
        </p:nvPicPr>
        <p:blipFill rotWithShape="1">
          <a:blip r:embed="rId2"/>
          <a:srcRect t="28908" r="1" b="40909"/>
          <a:stretch/>
        </p:blipFill>
        <p:spPr>
          <a:xfrm>
            <a:off x="5883877" y="228181"/>
            <a:ext cx="6304947" cy="2285990"/>
          </a:xfrm>
          <a:custGeom>
            <a:avLst/>
            <a:gdLst/>
            <a:ahLst/>
            <a:cxnLst/>
            <a:rect l="l" t="t" r="r" b="b"/>
            <a:pathLst>
              <a:path w="6304947" h="2286000">
                <a:moveTo>
                  <a:pt x="0" y="0"/>
                </a:moveTo>
                <a:lnTo>
                  <a:pt x="6304947" y="0"/>
                </a:lnTo>
                <a:lnTo>
                  <a:pt x="6304947" y="2286000"/>
                </a:lnTo>
                <a:lnTo>
                  <a:pt x="720670" y="2286000"/>
                </a:lnTo>
                <a:close/>
              </a:path>
            </a:pathLst>
          </a:custGeom>
        </p:spPr>
      </p:pic>
      <p:sp>
        <p:nvSpPr>
          <p:cNvPr id="85" name="Isosceles Triangle 84">
            <a:extLst>
              <a:ext uri="{FF2B5EF4-FFF2-40B4-BE49-F238E27FC236}">
                <a16:creationId xmlns:a16="http://schemas.microsoft.com/office/drawing/2014/main" id="{CDFCE3EB-D8EE-4ECA-9D06-6979FD3555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7" name="Rectangle 29">
            <a:extLst>
              <a:ext uri="{FF2B5EF4-FFF2-40B4-BE49-F238E27FC236}">
                <a16:creationId xmlns:a16="http://schemas.microsoft.com/office/drawing/2014/main" id="{2C020F0B-C1D1-4E35-8674-2F6D2EB488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9" name="Isosceles Triangle 88">
            <a:extLst>
              <a:ext uri="{FF2B5EF4-FFF2-40B4-BE49-F238E27FC236}">
                <a16:creationId xmlns:a16="http://schemas.microsoft.com/office/drawing/2014/main" id="{45A9F879-5728-4241-84BE-EBFBB9D63D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91" name="Straight Connector 90">
            <a:extLst>
              <a:ext uri="{FF2B5EF4-FFF2-40B4-BE49-F238E27FC236}">
                <a16:creationId xmlns:a16="http://schemas.microsoft.com/office/drawing/2014/main" id="{72424A02-0F86-4C43-9C35-0E22665155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93" name="Straight Connector 92">
            <a:extLst>
              <a:ext uri="{FF2B5EF4-FFF2-40B4-BE49-F238E27FC236}">
                <a16:creationId xmlns:a16="http://schemas.microsoft.com/office/drawing/2014/main" id="{375B55B4-9E05-4924-946C-92CE670DF6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95" name="Rectangle 23">
            <a:extLst>
              <a:ext uri="{FF2B5EF4-FFF2-40B4-BE49-F238E27FC236}">
                <a16:creationId xmlns:a16="http://schemas.microsoft.com/office/drawing/2014/main" id="{0F30D126-B32B-40C9-84A3-C2FAD3B515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3" name="Picture 2">
            <a:extLst>
              <a:ext uri="{FF2B5EF4-FFF2-40B4-BE49-F238E27FC236}">
                <a16:creationId xmlns:a16="http://schemas.microsoft.com/office/drawing/2014/main" id="{0FF4811B-1EC5-4414-AFD8-3D3A1AE38EB1}"/>
              </a:ext>
            </a:extLst>
          </p:cNvPr>
          <p:cNvPicPr>
            <a:picLocks noChangeAspect="1"/>
          </p:cNvPicPr>
          <p:nvPr/>
        </p:nvPicPr>
        <p:blipFill rotWithShape="1">
          <a:blip r:embed="rId3"/>
          <a:srcRect l="6921" r="3033" b="-4"/>
          <a:stretch/>
        </p:blipFill>
        <p:spPr>
          <a:xfrm>
            <a:off x="8269191" y="4859396"/>
            <a:ext cx="3582093" cy="1998605"/>
          </a:xfrm>
          <a:prstGeom prst="rect">
            <a:avLst/>
          </a:prstGeom>
        </p:spPr>
      </p:pic>
      <p:pic>
        <p:nvPicPr>
          <p:cNvPr id="8" name="Picture 7">
            <a:extLst>
              <a:ext uri="{FF2B5EF4-FFF2-40B4-BE49-F238E27FC236}">
                <a16:creationId xmlns:a16="http://schemas.microsoft.com/office/drawing/2014/main" id="{91417ADB-C939-4D59-8ADE-D2EA1C0D96C5}"/>
              </a:ext>
            </a:extLst>
          </p:cNvPr>
          <p:cNvPicPr>
            <a:picLocks noChangeAspect="1"/>
          </p:cNvPicPr>
          <p:nvPr/>
        </p:nvPicPr>
        <p:blipFill rotWithShape="1">
          <a:blip r:embed="rId4"/>
          <a:srcRect t="20614" r="-1" b="23613"/>
          <a:stretch/>
        </p:blipFill>
        <p:spPr>
          <a:xfrm>
            <a:off x="8269191" y="2594976"/>
            <a:ext cx="3582094" cy="2172874"/>
          </a:xfrm>
          <a:prstGeom prst="rect">
            <a:avLst/>
          </a:prstGeom>
        </p:spPr>
      </p:pic>
      <p:pic>
        <p:nvPicPr>
          <p:cNvPr id="9" name="Content Placeholder 4">
            <a:extLst>
              <a:ext uri="{FF2B5EF4-FFF2-40B4-BE49-F238E27FC236}">
                <a16:creationId xmlns:a16="http://schemas.microsoft.com/office/drawing/2014/main" id="{93D295A4-F1C3-4741-8012-4CA3D3ED0288}"/>
              </a:ext>
            </a:extLst>
          </p:cNvPr>
          <p:cNvPicPr>
            <a:picLocks noChangeAspect="1"/>
          </p:cNvPicPr>
          <p:nvPr/>
        </p:nvPicPr>
        <p:blipFill rotWithShape="1">
          <a:blip r:embed="rId5"/>
          <a:srcRect l="11686" r="9122"/>
          <a:stretch/>
        </p:blipFill>
        <p:spPr>
          <a:xfrm>
            <a:off x="5964153" y="2587290"/>
            <a:ext cx="2235755" cy="4270699"/>
          </a:xfrm>
          <a:prstGeom prst="rect">
            <a:avLst/>
          </a:prstGeom>
        </p:spPr>
      </p:pic>
    </p:spTree>
    <p:extLst>
      <p:ext uri="{BB962C8B-B14F-4D97-AF65-F5344CB8AC3E}">
        <p14:creationId xmlns:p14="http://schemas.microsoft.com/office/powerpoint/2010/main" val="2633847082"/>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78354-E551-4733-BA28-49E8E338BDD2}"/>
              </a:ext>
            </a:extLst>
          </p:cNvPr>
          <p:cNvSpPr>
            <a:spLocks noGrp="1"/>
          </p:cNvSpPr>
          <p:nvPr>
            <p:ph type="title"/>
          </p:nvPr>
        </p:nvSpPr>
        <p:spPr>
          <a:xfrm>
            <a:off x="5605671" y="2464906"/>
            <a:ext cx="3922642" cy="1669772"/>
          </a:xfrm>
        </p:spPr>
        <p:txBody>
          <a:bodyPr>
            <a:normAutofit fontScale="90000"/>
          </a:bodyPr>
          <a:lstStyle/>
          <a:p>
            <a:r>
              <a:rPr lang="en-ZA" sz="1800" dirty="0"/>
              <a:t>MISSION</a:t>
            </a:r>
            <a:br>
              <a:rPr lang="en-ZA" dirty="0"/>
            </a:br>
            <a:r>
              <a:rPr lang="en-ZA" sz="1800" dirty="0">
                <a:solidFill>
                  <a:schemeClr val="tx1"/>
                </a:solidFill>
              </a:rPr>
              <a:t>To promote the safety of our environment by safely collecting and disposing of used oil at competitive prices coupled with efficient service. </a:t>
            </a:r>
            <a:br>
              <a:rPr lang="en-ZA" dirty="0">
                <a:solidFill>
                  <a:schemeClr val="tx1"/>
                </a:solidFill>
              </a:rPr>
            </a:br>
            <a:br>
              <a:rPr lang="en-ZA" dirty="0"/>
            </a:br>
            <a:br>
              <a:rPr lang="en-ZA" dirty="0"/>
            </a:br>
            <a:endParaRPr lang="en-ZA" dirty="0"/>
          </a:p>
        </p:txBody>
      </p:sp>
      <p:sp>
        <p:nvSpPr>
          <p:cNvPr id="3" name="Content Placeholder 2">
            <a:extLst>
              <a:ext uri="{FF2B5EF4-FFF2-40B4-BE49-F238E27FC236}">
                <a16:creationId xmlns:a16="http://schemas.microsoft.com/office/drawing/2014/main" id="{EE9618A0-58BC-48AD-9BFB-5A9DB789DC83}"/>
              </a:ext>
            </a:extLst>
          </p:cNvPr>
          <p:cNvSpPr>
            <a:spLocks noGrp="1"/>
          </p:cNvSpPr>
          <p:nvPr>
            <p:ph sz="half" idx="1"/>
          </p:nvPr>
        </p:nvSpPr>
        <p:spPr>
          <a:xfrm>
            <a:off x="5605671" y="4134677"/>
            <a:ext cx="4094922" cy="2107097"/>
          </a:xfrm>
        </p:spPr>
        <p:txBody>
          <a:bodyPr>
            <a:normAutofit fontScale="92500" lnSpcReduction="20000"/>
          </a:bodyPr>
          <a:lstStyle/>
          <a:p>
            <a:endParaRPr lang="en-ZA" dirty="0"/>
          </a:p>
          <a:p>
            <a:pPr marL="0" indent="0">
              <a:buNone/>
            </a:pPr>
            <a:r>
              <a:rPr lang="en-ZA" b="1" dirty="0">
                <a:solidFill>
                  <a:schemeClr val="accent1"/>
                </a:solidFill>
              </a:rPr>
              <a:t>VISION</a:t>
            </a:r>
          </a:p>
          <a:p>
            <a:pPr marL="0" indent="0">
              <a:buNone/>
            </a:pPr>
            <a:r>
              <a:rPr lang="en-ZA" sz="1700" dirty="0">
                <a:solidFill>
                  <a:schemeClr val="tx1"/>
                </a:solidFill>
              </a:rPr>
              <a:t>To offer efficient services to our clients by continually safely collecting used oil and safely disposing of it as per the waste management procedures in ensuring that our environment is preserved for our future generations. </a:t>
            </a:r>
          </a:p>
          <a:p>
            <a:endParaRPr lang="en-ZA" dirty="0"/>
          </a:p>
        </p:txBody>
      </p:sp>
      <p:sp>
        <p:nvSpPr>
          <p:cNvPr id="4" name="Content Placeholder 3">
            <a:extLst>
              <a:ext uri="{FF2B5EF4-FFF2-40B4-BE49-F238E27FC236}">
                <a16:creationId xmlns:a16="http://schemas.microsoft.com/office/drawing/2014/main" id="{887B066C-A418-4FAC-86F0-5FB4B99D36E3}"/>
              </a:ext>
            </a:extLst>
          </p:cNvPr>
          <p:cNvSpPr>
            <a:spLocks noGrp="1"/>
          </p:cNvSpPr>
          <p:nvPr>
            <p:ph sz="half" idx="2"/>
          </p:nvPr>
        </p:nvSpPr>
        <p:spPr>
          <a:xfrm>
            <a:off x="5605671" y="265044"/>
            <a:ext cx="3366052" cy="1789044"/>
          </a:xfrm>
        </p:spPr>
        <p:txBody>
          <a:bodyPr>
            <a:normAutofit fontScale="92500" lnSpcReduction="20000"/>
          </a:bodyPr>
          <a:lstStyle/>
          <a:p>
            <a:pPr marL="0" indent="0">
              <a:buNone/>
            </a:pPr>
            <a:r>
              <a:rPr lang="en-ZA" b="1" dirty="0">
                <a:solidFill>
                  <a:schemeClr val="accent1"/>
                </a:solidFill>
              </a:rPr>
              <a:t>VALUES</a:t>
            </a:r>
          </a:p>
          <a:p>
            <a:pPr marL="0" indent="0">
              <a:buNone/>
            </a:pPr>
            <a:r>
              <a:rPr lang="en-ZA" sz="1700" dirty="0">
                <a:solidFill>
                  <a:schemeClr val="tx1"/>
                </a:solidFill>
              </a:rPr>
              <a:t>To create value added service for our clients by saving them time in managing their waste product value chain, Collecting oil and disposing of safely.</a:t>
            </a:r>
          </a:p>
          <a:p>
            <a:endParaRPr lang="en-ZA" dirty="0"/>
          </a:p>
        </p:txBody>
      </p:sp>
      <p:pic>
        <p:nvPicPr>
          <p:cNvPr id="5" name="Picture 4">
            <a:extLst>
              <a:ext uri="{FF2B5EF4-FFF2-40B4-BE49-F238E27FC236}">
                <a16:creationId xmlns:a16="http://schemas.microsoft.com/office/drawing/2014/main" id="{E6BA2DEB-B0FD-4B82-B33B-4443B61147FB}"/>
              </a:ext>
            </a:extLst>
          </p:cNvPr>
          <p:cNvPicPr>
            <a:picLocks noChangeAspect="1"/>
          </p:cNvPicPr>
          <p:nvPr/>
        </p:nvPicPr>
        <p:blipFill>
          <a:blip r:embed="rId2"/>
          <a:stretch>
            <a:fillRect/>
          </a:stretch>
        </p:blipFill>
        <p:spPr>
          <a:xfrm>
            <a:off x="1197666" y="396738"/>
            <a:ext cx="2152650" cy="1657350"/>
          </a:xfrm>
          <a:prstGeom prst="rect">
            <a:avLst/>
          </a:prstGeom>
        </p:spPr>
      </p:pic>
      <p:pic>
        <p:nvPicPr>
          <p:cNvPr id="6" name="Picture 5">
            <a:extLst>
              <a:ext uri="{FF2B5EF4-FFF2-40B4-BE49-F238E27FC236}">
                <a16:creationId xmlns:a16="http://schemas.microsoft.com/office/drawing/2014/main" id="{7B385837-A8C8-4CA1-84F0-0A4D557B296F}"/>
              </a:ext>
            </a:extLst>
          </p:cNvPr>
          <p:cNvPicPr>
            <a:picLocks noChangeAspect="1"/>
          </p:cNvPicPr>
          <p:nvPr/>
        </p:nvPicPr>
        <p:blipFill>
          <a:blip r:embed="rId3"/>
          <a:stretch>
            <a:fillRect/>
          </a:stretch>
        </p:blipFill>
        <p:spPr>
          <a:xfrm>
            <a:off x="2831203" y="2720734"/>
            <a:ext cx="1914525" cy="1628775"/>
          </a:xfrm>
          <a:prstGeom prst="rect">
            <a:avLst/>
          </a:prstGeom>
        </p:spPr>
      </p:pic>
      <p:pic>
        <p:nvPicPr>
          <p:cNvPr id="7" name="Picture 6">
            <a:extLst>
              <a:ext uri="{FF2B5EF4-FFF2-40B4-BE49-F238E27FC236}">
                <a16:creationId xmlns:a16="http://schemas.microsoft.com/office/drawing/2014/main" id="{8CDD53CE-AB28-42ED-9577-8BA016DEDF08}"/>
              </a:ext>
            </a:extLst>
          </p:cNvPr>
          <p:cNvPicPr>
            <a:picLocks noChangeAspect="1"/>
          </p:cNvPicPr>
          <p:nvPr/>
        </p:nvPicPr>
        <p:blipFill>
          <a:blip r:embed="rId4"/>
          <a:stretch>
            <a:fillRect/>
          </a:stretch>
        </p:blipFill>
        <p:spPr>
          <a:xfrm>
            <a:off x="1596681" y="5016155"/>
            <a:ext cx="2343150" cy="1743075"/>
          </a:xfrm>
          <a:prstGeom prst="rect">
            <a:avLst/>
          </a:prstGeom>
        </p:spPr>
      </p:pic>
      <p:pic>
        <p:nvPicPr>
          <p:cNvPr id="8" name="Picture 7">
            <a:extLst>
              <a:ext uri="{FF2B5EF4-FFF2-40B4-BE49-F238E27FC236}">
                <a16:creationId xmlns:a16="http://schemas.microsoft.com/office/drawing/2014/main" id="{26CD1330-16A1-405F-B7E0-C20E42640D0F}"/>
              </a:ext>
            </a:extLst>
          </p:cNvPr>
          <p:cNvPicPr>
            <a:picLocks noChangeAspect="1"/>
          </p:cNvPicPr>
          <p:nvPr/>
        </p:nvPicPr>
        <p:blipFill>
          <a:blip r:embed="rId5"/>
          <a:stretch>
            <a:fillRect/>
          </a:stretch>
        </p:blipFill>
        <p:spPr>
          <a:xfrm>
            <a:off x="330891" y="2635010"/>
            <a:ext cx="1943100" cy="1800225"/>
          </a:xfrm>
          <a:prstGeom prst="rect">
            <a:avLst/>
          </a:prstGeom>
        </p:spPr>
      </p:pic>
    </p:spTree>
    <p:extLst>
      <p:ext uri="{BB962C8B-B14F-4D97-AF65-F5344CB8AC3E}">
        <p14:creationId xmlns:p14="http://schemas.microsoft.com/office/powerpoint/2010/main" val="23561934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DBD70-704D-4139-89D4-E232EE805EE0}"/>
              </a:ext>
            </a:extLst>
          </p:cNvPr>
          <p:cNvSpPr>
            <a:spLocks noGrp="1"/>
          </p:cNvSpPr>
          <p:nvPr>
            <p:ph type="title"/>
          </p:nvPr>
        </p:nvSpPr>
        <p:spPr/>
        <p:txBody>
          <a:bodyPr>
            <a:normAutofit/>
          </a:bodyPr>
          <a:lstStyle/>
          <a:p>
            <a:r>
              <a:rPr lang="en-ZA" sz="1600" dirty="0"/>
              <a:t>VALUES</a:t>
            </a:r>
          </a:p>
        </p:txBody>
      </p:sp>
      <p:pic>
        <p:nvPicPr>
          <p:cNvPr id="5" name="Content Placeholder 4">
            <a:extLst>
              <a:ext uri="{FF2B5EF4-FFF2-40B4-BE49-F238E27FC236}">
                <a16:creationId xmlns:a16="http://schemas.microsoft.com/office/drawing/2014/main" id="{9B3EBDD3-CD5D-49A3-9E98-E1E312302A2D}"/>
              </a:ext>
            </a:extLst>
          </p:cNvPr>
          <p:cNvPicPr>
            <a:picLocks noGrp="1" noChangeAspect="1"/>
          </p:cNvPicPr>
          <p:nvPr>
            <p:ph sz="half" idx="1"/>
          </p:nvPr>
        </p:nvPicPr>
        <p:blipFill>
          <a:blip r:embed="rId2"/>
          <a:stretch>
            <a:fillRect/>
          </a:stretch>
        </p:blipFill>
        <p:spPr>
          <a:xfrm>
            <a:off x="438286" y="1178720"/>
            <a:ext cx="2155941" cy="1634922"/>
          </a:xfrm>
          <a:prstGeom prst="rect">
            <a:avLst/>
          </a:prstGeom>
        </p:spPr>
      </p:pic>
      <p:sp>
        <p:nvSpPr>
          <p:cNvPr id="4" name="Content Placeholder 3">
            <a:extLst>
              <a:ext uri="{FF2B5EF4-FFF2-40B4-BE49-F238E27FC236}">
                <a16:creationId xmlns:a16="http://schemas.microsoft.com/office/drawing/2014/main" id="{9BC0AEA1-1304-4F99-BCBD-FA7CEB693905}"/>
              </a:ext>
            </a:extLst>
          </p:cNvPr>
          <p:cNvSpPr>
            <a:spLocks noGrp="1"/>
          </p:cNvSpPr>
          <p:nvPr>
            <p:ph sz="half" idx="2"/>
          </p:nvPr>
        </p:nvSpPr>
        <p:spPr>
          <a:xfrm>
            <a:off x="5089970" y="1178720"/>
            <a:ext cx="4184034" cy="5679279"/>
          </a:xfrm>
        </p:spPr>
        <p:txBody>
          <a:bodyPr>
            <a:normAutofit/>
          </a:bodyPr>
          <a:lstStyle/>
          <a:p>
            <a:r>
              <a:rPr lang="en-ZA" dirty="0">
                <a:solidFill>
                  <a:schemeClr val="tx1"/>
                </a:solidFill>
              </a:rPr>
              <a:t>WASTE MANAGEMENT PARTNERS</a:t>
            </a:r>
          </a:p>
          <a:p>
            <a:endParaRPr lang="en-ZA" dirty="0">
              <a:solidFill>
                <a:schemeClr val="tx1"/>
              </a:solidFill>
            </a:endParaRPr>
          </a:p>
          <a:p>
            <a:endParaRPr lang="en-ZA" dirty="0">
              <a:solidFill>
                <a:schemeClr val="tx1"/>
              </a:solidFill>
            </a:endParaRPr>
          </a:p>
          <a:p>
            <a:endParaRPr lang="en-ZA" dirty="0">
              <a:solidFill>
                <a:schemeClr val="tx1"/>
              </a:solidFill>
            </a:endParaRPr>
          </a:p>
          <a:p>
            <a:endParaRPr lang="en-ZA" dirty="0">
              <a:solidFill>
                <a:schemeClr val="tx1"/>
              </a:solidFill>
            </a:endParaRPr>
          </a:p>
          <a:p>
            <a:r>
              <a:rPr lang="en-ZA" dirty="0">
                <a:solidFill>
                  <a:schemeClr val="tx1"/>
                </a:solidFill>
              </a:rPr>
              <a:t>EFFICIENT SERVICE</a:t>
            </a:r>
          </a:p>
          <a:p>
            <a:endParaRPr lang="en-ZA" dirty="0">
              <a:solidFill>
                <a:schemeClr val="tx1"/>
              </a:solidFill>
            </a:endParaRPr>
          </a:p>
          <a:p>
            <a:endParaRPr lang="en-ZA" dirty="0">
              <a:solidFill>
                <a:schemeClr val="tx1"/>
              </a:solidFill>
            </a:endParaRPr>
          </a:p>
          <a:p>
            <a:r>
              <a:rPr lang="en-ZA" dirty="0">
                <a:solidFill>
                  <a:schemeClr val="tx1"/>
                </a:solidFill>
              </a:rPr>
              <a:t>SAFE ENVIRONMENT</a:t>
            </a:r>
          </a:p>
          <a:p>
            <a:endParaRPr lang="en-ZA" dirty="0">
              <a:solidFill>
                <a:schemeClr val="tx1"/>
              </a:solidFill>
            </a:endParaRPr>
          </a:p>
          <a:p>
            <a:endParaRPr lang="en-ZA" dirty="0">
              <a:solidFill>
                <a:schemeClr val="tx1"/>
              </a:solidFill>
            </a:endParaRPr>
          </a:p>
          <a:p>
            <a:endParaRPr lang="en-ZA" dirty="0"/>
          </a:p>
          <a:p>
            <a:endParaRPr lang="en-ZA" dirty="0"/>
          </a:p>
        </p:txBody>
      </p:sp>
      <p:pic>
        <p:nvPicPr>
          <p:cNvPr id="6" name="Picture 5">
            <a:extLst>
              <a:ext uri="{FF2B5EF4-FFF2-40B4-BE49-F238E27FC236}">
                <a16:creationId xmlns:a16="http://schemas.microsoft.com/office/drawing/2014/main" id="{973F2106-8EE2-4637-A76F-B5AF545609B3}"/>
              </a:ext>
            </a:extLst>
          </p:cNvPr>
          <p:cNvPicPr>
            <a:picLocks noChangeAspect="1"/>
          </p:cNvPicPr>
          <p:nvPr/>
        </p:nvPicPr>
        <p:blipFill>
          <a:blip r:embed="rId3"/>
          <a:stretch>
            <a:fillRect/>
          </a:stretch>
        </p:blipFill>
        <p:spPr>
          <a:xfrm>
            <a:off x="513863" y="3280071"/>
            <a:ext cx="2004786" cy="1320800"/>
          </a:xfrm>
          <a:prstGeom prst="rect">
            <a:avLst/>
          </a:prstGeom>
        </p:spPr>
      </p:pic>
      <p:pic>
        <p:nvPicPr>
          <p:cNvPr id="7" name="Picture 6">
            <a:extLst>
              <a:ext uri="{FF2B5EF4-FFF2-40B4-BE49-F238E27FC236}">
                <a16:creationId xmlns:a16="http://schemas.microsoft.com/office/drawing/2014/main" id="{AB0BA0A5-984A-4FD0-AFB5-F775A2A2CEDF}"/>
              </a:ext>
            </a:extLst>
          </p:cNvPr>
          <p:cNvPicPr>
            <a:picLocks noChangeAspect="1"/>
          </p:cNvPicPr>
          <p:nvPr/>
        </p:nvPicPr>
        <p:blipFill>
          <a:blip r:embed="rId4"/>
          <a:stretch>
            <a:fillRect/>
          </a:stretch>
        </p:blipFill>
        <p:spPr>
          <a:xfrm>
            <a:off x="2736815" y="1158874"/>
            <a:ext cx="1971519" cy="1709895"/>
          </a:xfrm>
          <a:prstGeom prst="rect">
            <a:avLst/>
          </a:prstGeom>
        </p:spPr>
      </p:pic>
      <p:pic>
        <p:nvPicPr>
          <p:cNvPr id="8" name="Picture 7">
            <a:extLst>
              <a:ext uri="{FF2B5EF4-FFF2-40B4-BE49-F238E27FC236}">
                <a16:creationId xmlns:a16="http://schemas.microsoft.com/office/drawing/2014/main" id="{D7034AD1-BF6E-4BD6-9385-F3A49474B599}"/>
              </a:ext>
            </a:extLst>
          </p:cNvPr>
          <p:cNvPicPr>
            <a:picLocks noChangeAspect="1"/>
          </p:cNvPicPr>
          <p:nvPr/>
        </p:nvPicPr>
        <p:blipFill>
          <a:blip r:embed="rId5"/>
          <a:stretch>
            <a:fillRect/>
          </a:stretch>
        </p:blipFill>
        <p:spPr>
          <a:xfrm>
            <a:off x="2719104" y="3307635"/>
            <a:ext cx="1971519" cy="1320800"/>
          </a:xfrm>
          <a:prstGeom prst="rect">
            <a:avLst/>
          </a:prstGeom>
        </p:spPr>
      </p:pic>
      <p:pic>
        <p:nvPicPr>
          <p:cNvPr id="9" name="Picture 8">
            <a:extLst>
              <a:ext uri="{FF2B5EF4-FFF2-40B4-BE49-F238E27FC236}">
                <a16:creationId xmlns:a16="http://schemas.microsoft.com/office/drawing/2014/main" id="{3820695D-6AA9-4B85-A32A-2D3EE46C0366}"/>
              </a:ext>
            </a:extLst>
          </p:cNvPr>
          <p:cNvPicPr>
            <a:picLocks noChangeAspect="1"/>
          </p:cNvPicPr>
          <p:nvPr/>
        </p:nvPicPr>
        <p:blipFill>
          <a:blip r:embed="rId6"/>
          <a:stretch>
            <a:fillRect/>
          </a:stretch>
        </p:blipFill>
        <p:spPr>
          <a:xfrm>
            <a:off x="424716" y="4783930"/>
            <a:ext cx="2247900" cy="1790700"/>
          </a:xfrm>
          <a:prstGeom prst="rect">
            <a:avLst/>
          </a:prstGeom>
        </p:spPr>
      </p:pic>
      <p:pic>
        <p:nvPicPr>
          <p:cNvPr id="10" name="Picture 9">
            <a:extLst>
              <a:ext uri="{FF2B5EF4-FFF2-40B4-BE49-F238E27FC236}">
                <a16:creationId xmlns:a16="http://schemas.microsoft.com/office/drawing/2014/main" id="{95294CF2-34F1-489A-9DAD-2A50996717E5}"/>
              </a:ext>
            </a:extLst>
          </p:cNvPr>
          <p:cNvPicPr>
            <a:picLocks noChangeAspect="1"/>
          </p:cNvPicPr>
          <p:nvPr/>
        </p:nvPicPr>
        <p:blipFill>
          <a:blip r:embed="rId7"/>
          <a:stretch>
            <a:fillRect/>
          </a:stretch>
        </p:blipFill>
        <p:spPr>
          <a:xfrm>
            <a:off x="2917996" y="4864735"/>
            <a:ext cx="6019258" cy="1709896"/>
          </a:xfrm>
          <a:prstGeom prst="rect">
            <a:avLst/>
          </a:prstGeom>
        </p:spPr>
      </p:pic>
    </p:spTree>
    <p:extLst>
      <p:ext uri="{BB962C8B-B14F-4D97-AF65-F5344CB8AC3E}">
        <p14:creationId xmlns:p14="http://schemas.microsoft.com/office/powerpoint/2010/main" val="41805393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CF20814-D41C-4F54-A4FD-E2199571E0CF}"/>
              </a:ext>
            </a:extLst>
          </p:cNvPr>
          <p:cNvSpPr>
            <a:spLocks noGrp="1"/>
          </p:cNvSpPr>
          <p:nvPr>
            <p:ph type="title"/>
          </p:nvPr>
        </p:nvSpPr>
        <p:spPr>
          <a:xfrm>
            <a:off x="1043950" y="1179151"/>
            <a:ext cx="3300646" cy="4463889"/>
          </a:xfrm>
        </p:spPr>
        <p:txBody>
          <a:bodyPr anchor="ctr">
            <a:normAutofit/>
          </a:bodyPr>
          <a:lstStyle/>
          <a:p>
            <a:r>
              <a:rPr lang="en-ZA" sz="2800" b="1"/>
              <a:t>BUSINESS COMEPTITIVENESS</a:t>
            </a:r>
          </a:p>
        </p:txBody>
      </p:sp>
      <p:sp>
        <p:nvSpPr>
          <p:cNvPr id="10" name="Isosceles Triangle 9">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cxnSp>
        <p:nvCxnSpPr>
          <p:cNvPr id="12" name="Straight Connector 11">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63CE6C8-4AB4-483B-964D-8289E61D20BB}"/>
              </a:ext>
            </a:extLst>
          </p:cNvPr>
          <p:cNvSpPr>
            <a:spLocks noGrp="1"/>
          </p:cNvSpPr>
          <p:nvPr>
            <p:ph idx="1"/>
          </p:nvPr>
        </p:nvSpPr>
        <p:spPr>
          <a:xfrm>
            <a:off x="4978918" y="1109145"/>
            <a:ext cx="6341016" cy="4603900"/>
          </a:xfrm>
        </p:spPr>
        <p:txBody>
          <a:bodyPr anchor="ctr">
            <a:normAutofit/>
          </a:bodyPr>
          <a:lstStyle/>
          <a:p>
            <a:pPr>
              <a:lnSpc>
                <a:spcPct val="90000"/>
              </a:lnSpc>
              <a:buFont typeface="Wingdings" panose="05000000000000000000" pitchFamily="2" charset="2"/>
              <a:buChar char="Ø"/>
            </a:pPr>
            <a:r>
              <a:rPr lang="en-ZA" sz="1700"/>
              <a:t>We are in the industrial </a:t>
            </a:r>
            <a:r>
              <a:rPr lang="en-ZA" sz="1700" err="1"/>
              <a:t>Westrand</a:t>
            </a:r>
            <a:r>
              <a:rPr lang="en-ZA" sz="1700"/>
              <a:t> area of Gauteng and we service clients around the country. </a:t>
            </a:r>
          </a:p>
          <a:p>
            <a:pPr>
              <a:lnSpc>
                <a:spcPct val="90000"/>
              </a:lnSpc>
              <a:buFont typeface="Wingdings" panose="05000000000000000000" pitchFamily="2" charset="2"/>
              <a:buChar char="Ø"/>
            </a:pPr>
            <a:r>
              <a:rPr lang="en-ZA" sz="1700"/>
              <a:t>Offer pro-active services for your used oil collection needs and only deliver to</a:t>
            </a:r>
            <a:r>
              <a:rPr lang="en-ZA" sz="1700" b="1"/>
              <a:t> </a:t>
            </a:r>
            <a:r>
              <a:rPr lang="en-ZA" sz="1700"/>
              <a:t>ISO 14001 registered refiners and recyclers around the country. </a:t>
            </a:r>
          </a:p>
          <a:p>
            <a:pPr>
              <a:lnSpc>
                <a:spcPct val="90000"/>
              </a:lnSpc>
              <a:buFont typeface="Wingdings" panose="05000000000000000000" pitchFamily="2" charset="2"/>
              <a:buChar char="Ø"/>
            </a:pPr>
            <a:r>
              <a:rPr lang="en-ZA" sz="1700"/>
              <a:t>We</a:t>
            </a:r>
            <a:r>
              <a:rPr lang="en-ZA" sz="1700" b="1"/>
              <a:t> </a:t>
            </a:r>
            <a:r>
              <a:rPr lang="en-ZA" sz="1700"/>
              <a:t>are overseen and audited by NORA-SA and make</a:t>
            </a:r>
            <a:r>
              <a:rPr lang="en-ZA" sz="1700" b="1"/>
              <a:t> </a:t>
            </a:r>
            <a:r>
              <a:rPr lang="en-ZA" sz="1700"/>
              <a:t>data reports available as an additional requirement of the Waste Act. </a:t>
            </a:r>
          </a:p>
          <a:p>
            <a:pPr>
              <a:lnSpc>
                <a:spcPct val="90000"/>
              </a:lnSpc>
              <a:buFont typeface="Wingdings" panose="05000000000000000000" pitchFamily="2" charset="2"/>
              <a:buChar char="Ø"/>
            </a:pPr>
            <a:r>
              <a:rPr lang="en-ZA" sz="1700"/>
              <a:t>Offer a value- added collection</a:t>
            </a:r>
            <a:r>
              <a:rPr lang="en-ZA" sz="1700" b="1"/>
              <a:t> </a:t>
            </a:r>
            <a:r>
              <a:rPr lang="en-ZA" sz="1700"/>
              <a:t>service with containers provided to customers to decant oil for collection.</a:t>
            </a:r>
            <a:r>
              <a:rPr lang="en-ZA" sz="1700" b="1"/>
              <a:t> </a:t>
            </a:r>
          </a:p>
          <a:p>
            <a:pPr>
              <a:lnSpc>
                <a:spcPct val="90000"/>
              </a:lnSpc>
              <a:buFont typeface="Wingdings" panose="05000000000000000000" pitchFamily="2" charset="2"/>
              <a:buChar char="Ø"/>
            </a:pPr>
            <a:r>
              <a:rPr lang="en-ZA" sz="1700"/>
              <a:t>We also</a:t>
            </a:r>
            <a:r>
              <a:rPr lang="en-ZA" sz="1700" b="1"/>
              <a:t> </a:t>
            </a:r>
            <a:r>
              <a:rPr lang="en-ZA" sz="1700"/>
              <a:t>have</a:t>
            </a:r>
            <a:r>
              <a:rPr lang="en-ZA" sz="1700" b="1"/>
              <a:t> </a:t>
            </a:r>
            <a:r>
              <a:rPr lang="en-ZA" sz="1700"/>
              <a:t>Public Liability Coverage of R1 000 000 and</a:t>
            </a:r>
            <a:r>
              <a:rPr lang="en-ZA" sz="1700" b="1"/>
              <a:t> </a:t>
            </a:r>
            <a:r>
              <a:rPr lang="en-ZA" sz="1700"/>
              <a:t>Spillage insurance. </a:t>
            </a:r>
          </a:p>
          <a:p>
            <a:pPr>
              <a:lnSpc>
                <a:spcPct val="90000"/>
              </a:lnSpc>
              <a:buFont typeface="Wingdings" panose="05000000000000000000" pitchFamily="2" charset="2"/>
              <a:buChar char="Ø"/>
            </a:pPr>
            <a:r>
              <a:rPr lang="en-ZA" sz="1700"/>
              <a:t>For yours and our peace of mind we</a:t>
            </a:r>
            <a:r>
              <a:rPr lang="en-ZA" sz="1700" b="1"/>
              <a:t> </a:t>
            </a:r>
            <a:r>
              <a:rPr lang="en-ZA" sz="1700"/>
              <a:t>only hire</a:t>
            </a:r>
            <a:r>
              <a:rPr lang="en-ZA" sz="1700" b="1"/>
              <a:t> </a:t>
            </a:r>
            <a:r>
              <a:rPr lang="en-ZA" sz="1700"/>
              <a:t>fully trained staff</a:t>
            </a:r>
            <a:r>
              <a:rPr lang="en-ZA" sz="1700" b="1"/>
              <a:t> </a:t>
            </a:r>
            <a:r>
              <a:rPr lang="en-ZA" sz="1700"/>
              <a:t>and pay</a:t>
            </a:r>
            <a:r>
              <a:rPr lang="en-ZA" sz="1700" b="1"/>
              <a:t> </a:t>
            </a:r>
            <a:r>
              <a:rPr lang="en-ZA" sz="1700"/>
              <a:t>market related prices</a:t>
            </a:r>
            <a:r>
              <a:rPr lang="en-ZA" sz="1700" b="1"/>
              <a:t> </a:t>
            </a:r>
            <a:r>
              <a:rPr lang="en-ZA" sz="1700"/>
              <a:t>for your used oil.</a:t>
            </a:r>
            <a:br>
              <a:rPr lang="en-ZA" sz="1700"/>
            </a:br>
            <a:endParaRPr lang="en-ZA" sz="1700"/>
          </a:p>
          <a:p>
            <a:pPr>
              <a:lnSpc>
                <a:spcPct val="90000"/>
              </a:lnSpc>
            </a:pPr>
            <a:endParaRPr lang="en-ZA" sz="1700"/>
          </a:p>
        </p:txBody>
      </p:sp>
      <p:sp>
        <p:nvSpPr>
          <p:cNvPr id="14" name="Isosceles Triangle 13">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3621750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2ED567-06B3-4107-9773-BBB6BD7867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5C6B26B-C644-4764-BD42-E5096BBEDECD}"/>
              </a:ext>
            </a:extLst>
          </p:cNvPr>
          <p:cNvSpPr>
            <a:spLocks noGrp="1"/>
          </p:cNvSpPr>
          <p:nvPr>
            <p:ph idx="1"/>
          </p:nvPr>
        </p:nvSpPr>
        <p:spPr>
          <a:xfrm>
            <a:off x="677334" y="1253067"/>
            <a:ext cx="6155266" cy="4351866"/>
          </a:xfrm>
        </p:spPr>
        <p:txBody>
          <a:bodyPr anchor="ctr">
            <a:normAutofit/>
          </a:bodyPr>
          <a:lstStyle/>
          <a:p>
            <a:pPr marL="0" indent="0">
              <a:buNone/>
            </a:pPr>
            <a:r>
              <a:rPr lang="en-ZA" dirty="0">
                <a:latin typeface="Agency FB" panose="020B0503020202020204" pitchFamily="34" charset="0"/>
              </a:rPr>
              <a:t>Best service ever received. They drop empty drums for me weekly and collect them when full timeously, I do not even have to get involved in this process as long as I know the drums are clean we continue with our day to day without worrying about the task of making sure the oil is collected. All reports and collection certificates are left on every collection and we file them. They manage that part of our business as “ waste management partners”</a:t>
            </a:r>
          </a:p>
          <a:p>
            <a:endParaRPr lang="en-ZA" dirty="0"/>
          </a:p>
          <a:p>
            <a:pPr marL="3657600" lvl="8" indent="0">
              <a:buNone/>
            </a:pPr>
            <a:r>
              <a:rPr lang="en-ZA" dirty="0"/>
              <a:t>							Gloria Sithole</a:t>
            </a:r>
          </a:p>
          <a:p>
            <a:pPr marL="3657600" lvl="8" indent="0">
              <a:buNone/>
            </a:pPr>
            <a:r>
              <a:rPr lang="en-ZA" dirty="0"/>
              <a:t>							CEO Brian Motors</a:t>
            </a:r>
          </a:p>
        </p:txBody>
      </p:sp>
      <p:sp>
        <p:nvSpPr>
          <p:cNvPr id="21" name="Rectangle 9">
            <a:extLst>
              <a:ext uri="{FF2B5EF4-FFF2-40B4-BE49-F238E27FC236}">
                <a16:creationId xmlns:a16="http://schemas.microsoft.com/office/drawing/2014/main" id="{AF551D8B-3775-4477-88B7-7B7C350D34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6" y="0"/>
            <a:ext cx="4657344"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cxnSp>
        <p:nvCxnSpPr>
          <p:cNvPr id="23" name="Straight Connector 11">
            <a:extLst>
              <a:ext uri="{FF2B5EF4-FFF2-40B4-BE49-F238E27FC236}">
                <a16:creationId xmlns:a16="http://schemas.microsoft.com/office/drawing/2014/main" id="{1A901C3D-CFAE-460D-BD0E-7D22164D7D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590212" y="0"/>
            <a:ext cx="1059921" cy="6858000"/>
          </a:xfrm>
          <a:prstGeom prst="line">
            <a:avLst/>
          </a:prstGeom>
          <a:ln w="9525">
            <a:solidFill>
              <a:srgbClr val="BFBFBF">
                <a:alpha val="70000"/>
              </a:srgbClr>
            </a:solidFill>
          </a:ln>
        </p:spPr>
        <p:style>
          <a:lnRef idx="2">
            <a:schemeClr val="accent1"/>
          </a:lnRef>
          <a:fillRef idx="0">
            <a:schemeClr val="accent1"/>
          </a:fillRef>
          <a:effectRef idx="1">
            <a:schemeClr val="accent1"/>
          </a:effectRef>
          <a:fontRef idx="minor">
            <a:schemeClr val="tx1"/>
          </a:fontRef>
        </p:style>
      </p:cxnSp>
      <p:cxnSp>
        <p:nvCxnSpPr>
          <p:cNvPr id="25" name="Straight Connector 13">
            <a:extLst>
              <a:ext uri="{FF2B5EF4-FFF2-40B4-BE49-F238E27FC236}">
                <a16:creationId xmlns:a16="http://schemas.microsoft.com/office/drawing/2014/main" id="{837C0EA9-1437-4437-9D20-2BBDA1AA9F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721600" y="3721395"/>
            <a:ext cx="4345560" cy="3136604"/>
          </a:xfrm>
          <a:prstGeom prst="line">
            <a:avLst/>
          </a:prstGeom>
          <a:ln w="9525">
            <a:solidFill>
              <a:srgbClr val="BFBFBF">
                <a:alpha val="69804"/>
              </a:srgbClr>
            </a:solidFill>
          </a:ln>
        </p:spPr>
        <p:style>
          <a:lnRef idx="2">
            <a:schemeClr val="accent1"/>
          </a:lnRef>
          <a:fillRef idx="0">
            <a:schemeClr val="accent1"/>
          </a:fillRef>
          <a:effectRef idx="1">
            <a:schemeClr val="accent1"/>
          </a:effectRef>
          <a:fontRef idx="minor">
            <a:schemeClr val="tx1"/>
          </a:fontRef>
        </p:style>
      </p:cxnSp>
      <p:sp>
        <p:nvSpPr>
          <p:cNvPr id="27" name="Rectangle 23">
            <a:extLst>
              <a:ext uri="{FF2B5EF4-FFF2-40B4-BE49-F238E27FC236}">
                <a16:creationId xmlns:a16="http://schemas.microsoft.com/office/drawing/2014/main" id="{BB934D2B-85E2-4375-94EE-B66C16BF79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5">
            <a:extLst>
              <a:ext uri="{FF2B5EF4-FFF2-40B4-BE49-F238E27FC236}">
                <a16:creationId xmlns:a16="http://schemas.microsoft.com/office/drawing/2014/main" id="{9B445E02-D785-4565-B842-9567BBC09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2C153736-D102-4F57-9DE7-615AFC02B0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7">
            <a:extLst>
              <a:ext uri="{FF2B5EF4-FFF2-40B4-BE49-F238E27FC236}">
                <a16:creationId xmlns:a16="http://schemas.microsoft.com/office/drawing/2014/main" id="{BA407A52-66F4-4CDE-A726-FF79F3EC34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8">
            <a:extLst>
              <a:ext uri="{FF2B5EF4-FFF2-40B4-BE49-F238E27FC236}">
                <a16:creationId xmlns:a16="http://schemas.microsoft.com/office/drawing/2014/main" id="{D28FFB34-4FC3-46F5-B900-D3B774FD0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a:extLst>
              <a:ext uri="{FF2B5EF4-FFF2-40B4-BE49-F238E27FC236}">
                <a16:creationId xmlns:a16="http://schemas.microsoft.com/office/drawing/2014/main" id="{205F7B13-ACB5-46BE-8070-0431266B18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a:extLst>
              <a:ext uri="{FF2B5EF4-FFF2-40B4-BE49-F238E27FC236}">
                <a16:creationId xmlns:a16="http://schemas.microsoft.com/office/drawing/2014/main" id="{D52A0D23-45DD-4DF4-ADE6-A81F409BB9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EDCC60C-BC98-44E5-88E0-75C49B2A6F46}"/>
              </a:ext>
            </a:extLst>
          </p:cNvPr>
          <p:cNvSpPr>
            <a:spLocks noGrp="1"/>
          </p:cNvSpPr>
          <p:nvPr>
            <p:ph type="title"/>
          </p:nvPr>
        </p:nvSpPr>
        <p:spPr>
          <a:xfrm>
            <a:off x="7829658" y="1253067"/>
            <a:ext cx="3371742" cy="4351866"/>
          </a:xfrm>
        </p:spPr>
        <p:txBody>
          <a:bodyPr anchor="ctr">
            <a:normAutofit/>
          </a:bodyPr>
          <a:lstStyle/>
          <a:p>
            <a:r>
              <a:rPr lang="en-US" b="1">
                <a:solidFill>
                  <a:schemeClr val="bg1"/>
                </a:solidFill>
                <a:ea typeface="AvenirNext LT Pro" charset="0"/>
                <a:cs typeface="AvenirNext LT Pro" charset="0"/>
              </a:rPr>
              <a:t>What Our Customers Are Saying</a:t>
            </a:r>
            <a:endParaRPr lang="en-ZA">
              <a:solidFill>
                <a:schemeClr val="bg1"/>
              </a:solidFill>
            </a:endParaRPr>
          </a:p>
        </p:txBody>
      </p:sp>
    </p:spTree>
    <p:extLst>
      <p:ext uri="{BB962C8B-B14F-4D97-AF65-F5344CB8AC3E}">
        <p14:creationId xmlns:p14="http://schemas.microsoft.com/office/powerpoint/2010/main" val="424196173"/>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otalTime>25</TotalTime>
  <Words>757</Words>
  <Application>Microsoft Office PowerPoint</Application>
  <PresentationFormat>Widescreen</PresentationFormat>
  <Paragraphs>61</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Agency FB</vt:lpstr>
      <vt:lpstr>Aldhabi</vt:lpstr>
      <vt:lpstr>Arial</vt:lpstr>
      <vt:lpstr>Cambria Math</vt:lpstr>
      <vt:lpstr>Trebuchet MS</vt:lpstr>
      <vt:lpstr>Wingdings</vt:lpstr>
      <vt:lpstr>Wingdings 3</vt:lpstr>
      <vt:lpstr>Facet</vt:lpstr>
      <vt:lpstr>SAFEGUARDING OUR ENVIRONMENT</vt:lpstr>
      <vt:lpstr>SAFEGUARDING OUR ENVIRNMENT</vt:lpstr>
      <vt:lpstr>COMPANY SUMMARY </vt:lpstr>
      <vt:lpstr>OUR CLIENTS</vt:lpstr>
      <vt:lpstr>MEET THE TEAM</vt:lpstr>
      <vt:lpstr>MISSION To promote the safety of our environment by safely collecting and disposing of used oil at competitive prices coupled with efficient service.    </vt:lpstr>
      <vt:lpstr>VALUES</vt:lpstr>
      <vt:lpstr>BUSINESS COMEPTITIVENESS</vt:lpstr>
      <vt:lpstr>What Our Customers Are Saying</vt:lpstr>
      <vt:lpstr>LOGGO GALLERY</vt:lpstr>
      <vt:lpstr>TABLE OF CONTENTS</vt:lpstr>
      <vt:lpstr>Pics to use on website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SAFEGUARDING OUR ENVIRONMENT</dc:title>
  <dc:creator>Tsitsi Lenake</dc:creator>
  <cp:lastModifiedBy>Tsitsi Lenake</cp:lastModifiedBy>
  <cp:revision>7</cp:revision>
  <dcterms:created xsi:type="dcterms:W3CDTF">2020-08-18T08:46:04Z</dcterms:created>
  <dcterms:modified xsi:type="dcterms:W3CDTF">2020-08-18T09:11:40Z</dcterms:modified>
</cp:coreProperties>
</file>

<file path=docProps/thumbnail.jpeg>
</file>